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9"/>
  </p:notesMasterIdLst>
  <p:sldIdLst>
    <p:sldId id="256" r:id="rId2"/>
    <p:sldId id="257" r:id="rId3"/>
    <p:sldId id="911" r:id="rId4"/>
    <p:sldId id="258" r:id="rId5"/>
    <p:sldId id="912" r:id="rId6"/>
    <p:sldId id="259" r:id="rId7"/>
    <p:sldId id="274" r:id="rId8"/>
    <p:sldId id="260" r:id="rId9"/>
    <p:sldId id="263" r:id="rId10"/>
    <p:sldId id="262" r:id="rId11"/>
    <p:sldId id="264" r:id="rId12"/>
    <p:sldId id="917" r:id="rId13"/>
    <p:sldId id="265" r:id="rId14"/>
    <p:sldId id="916" r:id="rId15"/>
    <p:sldId id="913" r:id="rId16"/>
    <p:sldId id="914" r:id="rId17"/>
    <p:sldId id="915" r:id="rId18"/>
  </p:sldIdLst>
  <p:sldSz cx="12192000" cy="6858000"/>
  <p:notesSz cx="6858000" cy="9144000"/>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8986" autoAdjust="0"/>
    <p:restoredTop sz="94660"/>
  </p:normalViewPr>
  <p:slideViewPr>
    <p:cSldViewPr snapToGrid="0">
      <p:cViewPr varScale="1">
        <p:scale>
          <a:sx n="60" d="100"/>
          <a:sy n="60" d="100"/>
        </p:scale>
        <p:origin x="570" y="60"/>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viewProps" Target="view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fr-FR"/>
          </a:p>
        </p:txBody>
      </p:sp>
      <p:sp>
        <p:nvSpPr>
          <p:cNvPr id="3" name="Espace réservé de la date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97DDC87-10A8-446E-8ACF-382DFD45E22A}" type="datetimeFigureOut">
              <a:rPr lang="fr-FR" smtClean="0"/>
              <a:t>08/03/2021</a:t>
            </a:fld>
            <a:endParaRPr lang="fr-FR"/>
          </a:p>
        </p:txBody>
      </p:sp>
      <p:sp>
        <p:nvSpPr>
          <p:cNvPr id="4" name="Espace réservé de l'image des diapositives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fr-FR"/>
          </a:p>
        </p:txBody>
      </p:sp>
      <p:sp>
        <p:nvSpPr>
          <p:cNvPr id="5" name="Espace réservé des note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6" name="Espace réservé du pied de page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fr-FR"/>
          </a:p>
        </p:txBody>
      </p:sp>
      <p:sp>
        <p:nvSpPr>
          <p:cNvPr id="7" name="Espace réservé du numéro de diapositive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0C05FF6B-A5D9-4EC4-BDF0-7DB0E5796B76}" type="slidenum">
              <a:rPr lang="fr-FR" smtClean="0"/>
              <a:t>‹N°›</a:t>
            </a:fld>
            <a:endParaRPr lang="fr-FR"/>
          </a:p>
        </p:txBody>
      </p:sp>
    </p:spTree>
    <p:extLst>
      <p:ext uri="{BB962C8B-B14F-4D97-AF65-F5344CB8AC3E}">
        <p14:creationId xmlns:p14="http://schemas.microsoft.com/office/powerpoint/2010/main" val="98320447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Rectangle 7"/>
          <p:cNvSpPr>
            <a:spLocks noGrp="1" noChangeArrowheads="1"/>
          </p:cNvSpPr>
          <p:nvPr>
            <p:ph type="sldNum" sz="quarter" idx="5"/>
          </p:nvPr>
        </p:nvSpPr>
        <p:spPr>
          <a:noFill/>
        </p:spPr>
        <p:txBody>
          <a:bodyPr/>
          <a:lstStyle>
            <a:lvl1pPr>
              <a:defRPr sz="2400">
                <a:solidFill>
                  <a:schemeClr val="tx1"/>
                </a:solidFill>
                <a:latin typeface="Times" pitchFamily="18" charset="0"/>
              </a:defRPr>
            </a:lvl1pPr>
            <a:lvl2pPr marL="742950" indent="-285750">
              <a:defRPr sz="2400">
                <a:solidFill>
                  <a:schemeClr val="tx1"/>
                </a:solidFill>
                <a:latin typeface="Times" pitchFamily="18" charset="0"/>
              </a:defRPr>
            </a:lvl2pPr>
            <a:lvl3pPr marL="1143000" indent="-228600">
              <a:defRPr sz="2400">
                <a:solidFill>
                  <a:schemeClr val="tx1"/>
                </a:solidFill>
                <a:latin typeface="Times" pitchFamily="18" charset="0"/>
              </a:defRPr>
            </a:lvl3pPr>
            <a:lvl4pPr marL="1600200" indent="-228600">
              <a:defRPr sz="2400">
                <a:solidFill>
                  <a:schemeClr val="tx1"/>
                </a:solidFill>
                <a:latin typeface="Times" pitchFamily="18" charset="0"/>
              </a:defRPr>
            </a:lvl4pPr>
            <a:lvl5pPr marL="2057400" indent="-228600">
              <a:defRPr sz="2400">
                <a:solidFill>
                  <a:schemeClr val="tx1"/>
                </a:solidFill>
                <a:latin typeface="Times" pitchFamily="18" charset="0"/>
              </a:defRPr>
            </a:lvl5pPr>
            <a:lvl6pPr marL="2514600" indent="-228600" eaLnBrk="0" fontAlgn="base" hangingPunct="0">
              <a:spcBef>
                <a:spcPct val="0"/>
              </a:spcBef>
              <a:spcAft>
                <a:spcPct val="0"/>
              </a:spcAft>
              <a:defRPr sz="2400">
                <a:solidFill>
                  <a:schemeClr val="tx1"/>
                </a:solidFill>
                <a:latin typeface="Times" pitchFamily="18" charset="0"/>
              </a:defRPr>
            </a:lvl6pPr>
            <a:lvl7pPr marL="2971800" indent="-228600" eaLnBrk="0" fontAlgn="base" hangingPunct="0">
              <a:spcBef>
                <a:spcPct val="0"/>
              </a:spcBef>
              <a:spcAft>
                <a:spcPct val="0"/>
              </a:spcAft>
              <a:defRPr sz="2400">
                <a:solidFill>
                  <a:schemeClr val="tx1"/>
                </a:solidFill>
                <a:latin typeface="Times" pitchFamily="18" charset="0"/>
              </a:defRPr>
            </a:lvl7pPr>
            <a:lvl8pPr marL="3429000" indent="-228600" eaLnBrk="0" fontAlgn="base" hangingPunct="0">
              <a:spcBef>
                <a:spcPct val="0"/>
              </a:spcBef>
              <a:spcAft>
                <a:spcPct val="0"/>
              </a:spcAft>
              <a:defRPr sz="2400">
                <a:solidFill>
                  <a:schemeClr val="tx1"/>
                </a:solidFill>
                <a:latin typeface="Times" pitchFamily="18" charset="0"/>
              </a:defRPr>
            </a:lvl8pPr>
            <a:lvl9pPr marL="3886200" indent="-228600" eaLnBrk="0" fontAlgn="base" hangingPunct="0">
              <a:spcBef>
                <a:spcPct val="0"/>
              </a:spcBef>
              <a:spcAft>
                <a:spcPct val="0"/>
              </a:spcAft>
              <a:defRPr sz="2400">
                <a:solidFill>
                  <a:schemeClr val="tx1"/>
                </a:solidFill>
                <a:latin typeface="Times" pitchFamily="18" charset="0"/>
              </a:defRPr>
            </a:lvl9pPr>
          </a:lstStyle>
          <a:p>
            <a:fld id="{853F6162-F26A-4992-923C-A5D99463337B}" type="slidenum">
              <a:rPr lang="fr-FR" sz="1200"/>
              <a:pPr/>
              <a:t>3</a:t>
            </a:fld>
            <a:endParaRPr lang="fr-FR" sz="1200"/>
          </a:p>
        </p:txBody>
      </p:sp>
      <p:sp>
        <p:nvSpPr>
          <p:cNvPr id="67587" name="Rectangle 2"/>
          <p:cNvSpPr>
            <a:spLocks noGrp="1" noRot="1" noChangeAspect="1" noChangeArrowheads="1" noTextEdit="1"/>
          </p:cNvSpPr>
          <p:nvPr>
            <p:ph type="sldImg"/>
          </p:nvPr>
        </p:nvSpPr>
        <p:spPr>
          <a:ln/>
        </p:spPr>
      </p:sp>
      <p:sp>
        <p:nvSpPr>
          <p:cNvPr id="67588" name="Rectangle 3"/>
          <p:cNvSpPr>
            <a:spLocks noGrp="1" noChangeArrowheads="1"/>
          </p:cNvSpPr>
          <p:nvPr>
            <p:ph type="body" idx="1"/>
          </p:nvPr>
        </p:nvSpPr>
        <p:spPr>
          <a:noFill/>
        </p:spPr>
        <p:txBody>
          <a:bodyPr/>
          <a:lstStyle/>
          <a:p>
            <a:pPr eaLnBrk="1" hangingPunct="1"/>
            <a:endParaRPr lang="en-US"/>
          </a:p>
        </p:txBody>
      </p:sp>
    </p:spTree>
    <p:extLst>
      <p:ext uri="{BB962C8B-B14F-4D97-AF65-F5344CB8AC3E}">
        <p14:creationId xmlns:p14="http://schemas.microsoft.com/office/powerpoint/2010/main" val="234456250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8610" name="Rectangle 7"/>
          <p:cNvSpPr>
            <a:spLocks noGrp="1" noChangeArrowheads="1"/>
          </p:cNvSpPr>
          <p:nvPr>
            <p:ph type="sldNum" sz="quarter" idx="5"/>
          </p:nvPr>
        </p:nvSpPr>
        <p:spPr>
          <a:noFill/>
        </p:spPr>
        <p:txBody>
          <a:bodyPr/>
          <a:lstStyle>
            <a:lvl1pPr>
              <a:defRPr sz="2400">
                <a:solidFill>
                  <a:schemeClr val="tx1"/>
                </a:solidFill>
                <a:latin typeface="Times" pitchFamily="18" charset="0"/>
              </a:defRPr>
            </a:lvl1pPr>
            <a:lvl2pPr marL="742950" indent="-285750">
              <a:defRPr sz="2400">
                <a:solidFill>
                  <a:schemeClr val="tx1"/>
                </a:solidFill>
                <a:latin typeface="Times" pitchFamily="18" charset="0"/>
              </a:defRPr>
            </a:lvl2pPr>
            <a:lvl3pPr marL="1143000" indent="-228600">
              <a:defRPr sz="2400">
                <a:solidFill>
                  <a:schemeClr val="tx1"/>
                </a:solidFill>
                <a:latin typeface="Times" pitchFamily="18" charset="0"/>
              </a:defRPr>
            </a:lvl3pPr>
            <a:lvl4pPr marL="1600200" indent="-228600">
              <a:defRPr sz="2400">
                <a:solidFill>
                  <a:schemeClr val="tx1"/>
                </a:solidFill>
                <a:latin typeface="Times" pitchFamily="18" charset="0"/>
              </a:defRPr>
            </a:lvl4pPr>
            <a:lvl5pPr marL="2057400" indent="-228600">
              <a:defRPr sz="2400">
                <a:solidFill>
                  <a:schemeClr val="tx1"/>
                </a:solidFill>
                <a:latin typeface="Times" pitchFamily="18" charset="0"/>
              </a:defRPr>
            </a:lvl5pPr>
            <a:lvl6pPr marL="2514600" indent="-228600" eaLnBrk="0" fontAlgn="base" hangingPunct="0">
              <a:spcBef>
                <a:spcPct val="0"/>
              </a:spcBef>
              <a:spcAft>
                <a:spcPct val="0"/>
              </a:spcAft>
              <a:defRPr sz="2400">
                <a:solidFill>
                  <a:schemeClr val="tx1"/>
                </a:solidFill>
                <a:latin typeface="Times" pitchFamily="18" charset="0"/>
              </a:defRPr>
            </a:lvl6pPr>
            <a:lvl7pPr marL="2971800" indent="-228600" eaLnBrk="0" fontAlgn="base" hangingPunct="0">
              <a:spcBef>
                <a:spcPct val="0"/>
              </a:spcBef>
              <a:spcAft>
                <a:spcPct val="0"/>
              </a:spcAft>
              <a:defRPr sz="2400">
                <a:solidFill>
                  <a:schemeClr val="tx1"/>
                </a:solidFill>
                <a:latin typeface="Times" pitchFamily="18" charset="0"/>
              </a:defRPr>
            </a:lvl7pPr>
            <a:lvl8pPr marL="3429000" indent="-228600" eaLnBrk="0" fontAlgn="base" hangingPunct="0">
              <a:spcBef>
                <a:spcPct val="0"/>
              </a:spcBef>
              <a:spcAft>
                <a:spcPct val="0"/>
              </a:spcAft>
              <a:defRPr sz="2400">
                <a:solidFill>
                  <a:schemeClr val="tx1"/>
                </a:solidFill>
                <a:latin typeface="Times" pitchFamily="18" charset="0"/>
              </a:defRPr>
            </a:lvl8pPr>
            <a:lvl9pPr marL="3886200" indent="-228600" eaLnBrk="0" fontAlgn="base" hangingPunct="0">
              <a:spcBef>
                <a:spcPct val="0"/>
              </a:spcBef>
              <a:spcAft>
                <a:spcPct val="0"/>
              </a:spcAft>
              <a:defRPr sz="2400">
                <a:solidFill>
                  <a:schemeClr val="tx1"/>
                </a:solidFill>
                <a:latin typeface="Times" pitchFamily="18" charset="0"/>
              </a:defRPr>
            </a:lvl9pPr>
          </a:lstStyle>
          <a:p>
            <a:fld id="{F08E302F-122A-4E0D-8639-130105329E54}" type="slidenum">
              <a:rPr lang="fr-FR" sz="1200"/>
              <a:pPr/>
              <a:t>5</a:t>
            </a:fld>
            <a:endParaRPr lang="fr-FR" sz="1200"/>
          </a:p>
        </p:txBody>
      </p:sp>
      <p:sp>
        <p:nvSpPr>
          <p:cNvPr id="68611" name="Rectangle 2"/>
          <p:cNvSpPr>
            <a:spLocks noGrp="1" noRot="1" noChangeAspect="1" noChangeArrowheads="1" noTextEdit="1"/>
          </p:cNvSpPr>
          <p:nvPr>
            <p:ph type="sldImg"/>
          </p:nvPr>
        </p:nvSpPr>
        <p:spPr>
          <a:xfrm>
            <a:off x="381000" y="685800"/>
            <a:ext cx="6096000" cy="3430588"/>
          </a:xfrm>
          <a:solidFill>
            <a:srgbClr val="FFFFFF"/>
          </a:solidFill>
          <a:ln/>
        </p:spPr>
      </p:sp>
      <p:sp>
        <p:nvSpPr>
          <p:cNvPr id="68612" name="Rectangle 3"/>
          <p:cNvSpPr>
            <a:spLocks noGrp="1" noChangeArrowheads="1"/>
          </p:cNvSpPr>
          <p:nvPr>
            <p:ph type="body" idx="1"/>
          </p:nvPr>
        </p:nvSpPr>
        <p:spPr>
          <a:xfrm>
            <a:off x="914400" y="4341813"/>
            <a:ext cx="5029200" cy="4116387"/>
          </a:xfrm>
          <a:solidFill>
            <a:srgbClr val="FFFFFF"/>
          </a:solidFill>
          <a:ln>
            <a:solidFill>
              <a:srgbClr val="000000"/>
            </a:solidFill>
            <a:miter lim="800000"/>
            <a:headEnd/>
            <a:tailEnd/>
          </a:ln>
        </p:spPr>
        <p:txBody>
          <a:bodyPr/>
          <a:lstStyle/>
          <a:p>
            <a:pPr eaLnBrk="1" hangingPunct="1"/>
            <a:endParaRPr lang="en-US"/>
          </a:p>
        </p:txBody>
      </p:sp>
    </p:spTree>
    <p:extLst>
      <p:ext uri="{BB962C8B-B14F-4D97-AF65-F5344CB8AC3E}">
        <p14:creationId xmlns:p14="http://schemas.microsoft.com/office/powerpoint/2010/main" val="65762897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e de titr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3EFB90AB-28C3-4D7E-B825-65DC77ACD063}"/>
              </a:ext>
            </a:extLst>
          </p:cNvPr>
          <p:cNvSpPr>
            <a:spLocks noGrp="1"/>
          </p:cNvSpPr>
          <p:nvPr>
            <p:ph type="ctrTitle"/>
          </p:nvPr>
        </p:nvSpPr>
        <p:spPr>
          <a:xfrm>
            <a:off x="1524000" y="1122363"/>
            <a:ext cx="9144000" cy="2387600"/>
          </a:xfrm>
        </p:spPr>
        <p:txBody>
          <a:bodyPr anchor="b"/>
          <a:lstStyle>
            <a:lvl1pPr algn="ctr">
              <a:defRPr sz="6000"/>
            </a:lvl1pPr>
          </a:lstStyle>
          <a:p>
            <a:r>
              <a:rPr lang="fr-FR"/>
              <a:t>Modifiez le style du titre</a:t>
            </a:r>
          </a:p>
        </p:txBody>
      </p:sp>
      <p:sp>
        <p:nvSpPr>
          <p:cNvPr id="3" name="Sous-titre 2">
            <a:extLst>
              <a:ext uri="{FF2B5EF4-FFF2-40B4-BE49-F238E27FC236}">
                <a16:creationId xmlns:a16="http://schemas.microsoft.com/office/drawing/2014/main" xmlns="" id="{99EFC9AC-094E-4EED-A25D-8DE402F4D17B}"/>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a:t>Modifiez le style des sous-titres du masque</a:t>
            </a:r>
          </a:p>
        </p:txBody>
      </p:sp>
      <p:sp>
        <p:nvSpPr>
          <p:cNvPr id="4" name="Espace réservé de la date 3">
            <a:extLst>
              <a:ext uri="{FF2B5EF4-FFF2-40B4-BE49-F238E27FC236}">
                <a16:creationId xmlns:a16="http://schemas.microsoft.com/office/drawing/2014/main" xmlns="" id="{BE12104D-C73A-4AF6-A812-96D83FAEB0B8}"/>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5" name="Espace réservé du pied de page 4">
            <a:extLst>
              <a:ext uri="{FF2B5EF4-FFF2-40B4-BE49-F238E27FC236}">
                <a16:creationId xmlns:a16="http://schemas.microsoft.com/office/drawing/2014/main" xmlns="" id="{B12C612A-AA7F-46C9-A634-8D5DEDA6147C}"/>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xmlns="" id="{D59323E7-5843-47DA-9DF7-5AFE9DD77BF4}"/>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375176362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2342B501-4378-4936-8AC9-0588F8BAF6CB}"/>
              </a:ext>
            </a:extLst>
          </p:cNvPr>
          <p:cNvSpPr>
            <a:spLocks noGrp="1"/>
          </p:cNvSpPr>
          <p:nvPr>
            <p:ph type="title"/>
          </p:nvPr>
        </p:nvSpPr>
        <p:spPr/>
        <p:txBody>
          <a:bodyPr/>
          <a:lstStyle/>
          <a:p>
            <a:r>
              <a:rPr lang="fr-FR"/>
              <a:t>Modifiez le style du titre</a:t>
            </a:r>
          </a:p>
        </p:txBody>
      </p:sp>
      <p:sp>
        <p:nvSpPr>
          <p:cNvPr id="3" name="Espace réservé du contenu 2">
            <a:extLst>
              <a:ext uri="{FF2B5EF4-FFF2-40B4-BE49-F238E27FC236}">
                <a16:creationId xmlns:a16="http://schemas.microsoft.com/office/drawing/2014/main" xmlns="" id="{056D6A57-AD7E-4739-A178-0D7A3E8753F8}"/>
              </a:ext>
            </a:extLst>
          </p:cNvPr>
          <p:cNvSpPr>
            <a:spLocks noGrp="1"/>
          </p:cNvSpPr>
          <p:nvPr>
            <p:ph idx="1"/>
          </p:nvPr>
        </p:nvSpPr>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xmlns="" id="{9BE64759-8027-4BFD-844C-D3C9F5724F5E}"/>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5" name="Espace réservé du pied de page 4">
            <a:extLst>
              <a:ext uri="{FF2B5EF4-FFF2-40B4-BE49-F238E27FC236}">
                <a16:creationId xmlns:a16="http://schemas.microsoft.com/office/drawing/2014/main" xmlns="" id="{7DA834AF-4832-4B5F-8E5C-687D7125F331}"/>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xmlns="" id="{8135FCF3-B25A-4229-A066-561434A34F20}"/>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269877900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Titre de section">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A509133E-4D9B-446A-96C2-8DBD34C1466E}"/>
              </a:ext>
            </a:extLst>
          </p:cNvPr>
          <p:cNvSpPr>
            <a:spLocks noGrp="1"/>
          </p:cNvSpPr>
          <p:nvPr>
            <p:ph type="title"/>
          </p:nvPr>
        </p:nvSpPr>
        <p:spPr>
          <a:xfrm>
            <a:off x="831850" y="1709738"/>
            <a:ext cx="10515600" cy="2852737"/>
          </a:xfrm>
        </p:spPr>
        <p:txBody>
          <a:bodyPr anchor="b"/>
          <a:lstStyle>
            <a:lvl1pPr>
              <a:defRPr sz="6000"/>
            </a:lvl1pPr>
          </a:lstStyle>
          <a:p>
            <a:r>
              <a:rPr lang="fr-FR"/>
              <a:t>Modifiez le style du titre</a:t>
            </a:r>
          </a:p>
        </p:txBody>
      </p:sp>
      <p:sp>
        <p:nvSpPr>
          <p:cNvPr id="3" name="Espace réservé du texte 2">
            <a:extLst>
              <a:ext uri="{FF2B5EF4-FFF2-40B4-BE49-F238E27FC236}">
                <a16:creationId xmlns:a16="http://schemas.microsoft.com/office/drawing/2014/main" xmlns="" id="{28694953-0D96-416B-9B4A-7ED549665807}"/>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a:t>Cliquez pour modifier les styles du texte du masque</a:t>
            </a:r>
          </a:p>
        </p:txBody>
      </p:sp>
      <p:sp>
        <p:nvSpPr>
          <p:cNvPr id="4" name="Espace réservé de la date 3">
            <a:extLst>
              <a:ext uri="{FF2B5EF4-FFF2-40B4-BE49-F238E27FC236}">
                <a16:creationId xmlns:a16="http://schemas.microsoft.com/office/drawing/2014/main" xmlns="" id="{500D1B61-3CAC-4DA8-B4B6-AB4DC244548E}"/>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5" name="Espace réservé du pied de page 4">
            <a:extLst>
              <a:ext uri="{FF2B5EF4-FFF2-40B4-BE49-F238E27FC236}">
                <a16:creationId xmlns:a16="http://schemas.microsoft.com/office/drawing/2014/main" xmlns="" id="{31A8C275-1C39-45A6-8645-88A6B2A179FE}"/>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xmlns="" id="{2DC50721-0AF4-4528-80E6-797E7BF14D22}"/>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409860703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eux contenus">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B0829D2D-D8E4-40DC-91B4-FC842140D52A}"/>
              </a:ext>
            </a:extLst>
          </p:cNvPr>
          <p:cNvSpPr>
            <a:spLocks noGrp="1"/>
          </p:cNvSpPr>
          <p:nvPr>
            <p:ph type="title"/>
          </p:nvPr>
        </p:nvSpPr>
        <p:spPr/>
        <p:txBody>
          <a:bodyPr/>
          <a:lstStyle/>
          <a:p>
            <a:r>
              <a:rPr lang="fr-FR"/>
              <a:t>Modifiez le style du titre</a:t>
            </a:r>
          </a:p>
        </p:txBody>
      </p:sp>
      <p:sp>
        <p:nvSpPr>
          <p:cNvPr id="3" name="Espace réservé du contenu 2">
            <a:extLst>
              <a:ext uri="{FF2B5EF4-FFF2-40B4-BE49-F238E27FC236}">
                <a16:creationId xmlns:a16="http://schemas.microsoft.com/office/drawing/2014/main" xmlns="" id="{417D8967-D736-4C0E-9561-742EDFA188E8}"/>
              </a:ext>
            </a:extLst>
          </p:cNvPr>
          <p:cNvSpPr>
            <a:spLocks noGrp="1"/>
          </p:cNvSpPr>
          <p:nvPr>
            <p:ph sz="half" idx="1"/>
          </p:nvPr>
        </p:nvSpPr>
        <p:spPr>
          <a:xfrm>
            <a:off x="838200" y="1825625"/>
            <a:ext cx="5181600" cy="435133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contenu 3">
            <a:extLst>
              <a:ext uri="{FF2B5EF4-FFF2-40B4-BE49-F238E27FC236}">
                <a16:creationId xmlns:a16="http://schemas.microsoft.com/office/drawing/2014/main" xmlns="" id="{8506DD56-BF20-4AE4-BD76-39C7F07FE8BA}"/>
              </a:ext>
            </a:extLst>
          </p:cNvPr>
          <p:cNvSpPr>
            <a:spLocks noGrp="1"/>
          </p:cNvSpPr>
          <p:nvPr>
            <p:ph sz="half" idx="2"/>
          </p:nvPr>
        </p:nvSpPr>
        <p:spPr>
          <a:xfrm>
            <a:off x="6172200" y="1825625"/>
            <a:ext cx="5181600" cy="435133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e la date 4">
            <a:extLst>
              <a:ext uri="{FF2B5EF4-FFF2-40B4-BE49-F238E27FC236}">
                <a16:creationId xmlns:a16="http://schemas.microsoft.com/office/drawing/2014/main" xmlns="" id="{F8AB3A3D-1586-42C9-AAA6-AAED3D06DA58}"/>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6" name="Espace réservé du pied de page 5">
            <a:extLst>
              <a:ext uri="{FF2B5EF4-FFF2-40B4-BE49-F238E27FC236}">
                <a16:creationId xmlns:a16="http://schemas.microsoft.com/office/drawing/2014/main" xmlns="" id="{0ECE6961-7D65-4C29-B563-B026C742EC07}"/>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xmlns="" id="{D9B8111A-21CF-4F3B-8BBB-36726F9EC30D}"/>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227664895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ison">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FB143FBA-CC5C-4584-981E-315CBA94F73B}"/>
              </a:ext>
            </a:extLst>
          </p:cNvPr>
          <p:cNvSpPr>
            <a:spLocks noGrp="1"/>
          </p:cNvSpPr>
          <p:nvPr>
            <p:ph type="title"/>
          </p:nvPr>
        </p:nvSpPr>
        <p:spPr>
          <a:xfrm>
            <a:off x="839788" y="365125"/>
            <a:ext cx="10515600" cy="1325563"/>
          </a:xfrm>
        </p:spPr>
        <p:txBody>
          <a:bodyPr/>
          <a:lstStyle/>
          <a:p>
            <a:r>
              <a:rPr lang="fr-FR"/>
              <a:t>Modifiez le style du titre</a:t>
            </a:r>
          </a:p>
        </p:txBody>
      </p:sp>
      <p:sp>
        <p:nvSpPr>
          <p:cNvPr id="3" name="Espace réservé du texte 2">
            <a:extLst>
              <a:ext uri="{FF2B5EF4-FFF2-40B4-BE49-F238E27FC236}">
                <a16:creationId xmlns:a16="http://schemas.microsoft.com/office/drawing/2014/main" xmlns="" id="{3D517279-7BDE-42AC-A1B0-18B45AA8E481}"/>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Cliquez pour modifier les styles du texte du masque</a:t>
            </a:r>
          </a:p>
        </p:txBody>
      </p:sp>
      <p:sp>
        <p:nvSpPr>
          <p:cNvPr id="4" name="Espace réservé du contenu 3">
            <a:extLst>
              <a:ext uri="{FF2B5EF4-FFF2-40B4-BE49-F238E27FC236}">
                <a16:creationId xmlns:a16="http://schemas.microsoft.com/office/drawing/2014/main" xmlns="" id="{70658ECE-FC96-4B8D-982F-A1A1E05F2DF2}"/>
              </a:ext>
            </a:extLst>
          </p:cNvPr>
          <p:cNvSpPr>
            <a:spLocks noGrp="1"/>
          </p:cNvSpPr>
          <p:nvPr>
            <p:ph sz="half" idx="2"/>
          </p:nvPr>
        </p:nvSpPr>
        <p:spPr>
          <a:xfrm>
            <a:off x="839788" y="2505075"/>
            <a:ext cx="5157787" cy="368458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u texte 4">
            <a:extLst>
              <a:ext uri="{FF2B5EF4-FFF2-40B4-BE49-F238E27FC236}">
                <a16:creationId xmlns:a16="http://schemas.microsoft.com/office/drawing/2014/main" xmlns="" id="{294F06FE-53EB-4F14-947C-62E6171F754A}"/>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Cliquez pour modifier les styles du texte du masque</a:t>
            </a:r>
          </a:p>
        </p:txBody>
      </p:sp>
      <p:sp>
        <p:nvSpPr>
          <p:cNvPr id="6" name="Espace réservé du contenu 5">
            <a:extLst>
              <a:ext uri="{FF2B5EF4-FFF2-40B4-BE49-F238E27FC236}">
                <a16:creationId xmlns:a16="http://schemas.microsoft.com/office/drawing/2014/main" xmlns="" id="{7C2FBF4A-3FB7-4646-9CB2-78FF88E4E1DF}"/>
              </a:ext>
            </a:extLst>
          </p:cNvPr>
          <p:cNvSpPr>
            <a:spLocks noGrp="1"/>
          </p:cNvSpPr>
          <p:nvPr>
            <p:ph sz="quarter" idx="4"/>
          </p:nvPr>
        </p:nvSpPr>
        <p:spPr>
          <a:xfrm>
            <a:off x="6172200" y="2505075"/>
            <a:ext cx="5183188" cy="368458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7" name="Espace réservé de la date 6">
            <a:extLst>
              <a:ext uri="{FF2B5EF4-FFF2-40B4-BE49-F238E27FC236}">
                <a16:creationId xmlns:a16="http://schemas.microsoft.com/office/drawing/2014/main" xmlns="" id="{C203BFF5-765B-48C1-9551-6ED397B765EA}"/>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8" name="Espace réservé du pied de page 7">
            <a:extLst>
              <a:ext uri="{FF2B5EF4-FFF2-40B4-BE49-F238E27FC236}">
                <a16:creationId xmlns:a16="http://schemas.microsoft.com/office/drawing/2014/main" xmlns="" id="{110557DD-B654-407A-8D45-63CD0429B7FF}"/>
              </a:ext>
            </a:extLst>
          </p:cNvPr>
          <p:cNvSpPr>
            <a:spLocks noGrp="1"/>
          </p:cNvSpPr>
          <p:nvPr>
            <p:ph type="ftr" sz="quarter" idx="11"/>
          </p:nvPr>
        </p:nvSpPr>
        <p:spPr/>
        <p:txBody>
          <a:bodyPr/>
          <a:lstStyle/>
          <a:p>
            <a:endParaRPr lang="fr-FR"/>
          </a:p>
        </p:txBody>
      </p:sp>
      <p:sp>
        <p:nvSpPr>
          <p:cNvPr id="9" name="Espace réservé du numéro de diapositive 8">
            <a:extLst>
              <a:ext uri="{FF2B5EF4-FFF2-40B4-BE49-F238E27FC236}">
                <a16:creationId xmlns:a16="http://schemas.microsoft.com/office/drawing/2014/main" xmlns="" id="{23E54758-6628-4F2C-A486-9289845AFCBC}"/>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222885293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D04D790B-911C-4501-9085-A960941A1F98}"/>
              </a:ext>
            </a:extLst>
          </p:cNvPr>
          <p:cNvSpPr>
            <a:spLocks noGrp="1"/>
          </p:cNvSpPr>
          <p:nvPr>
            <p:ph type="title"/>
          </p:nvPr>
        </p:nvSpPr>
        <p:spPr/>
        <p:txBody>
          <a:bodyPr/>
          <a:lstStyle/>
          <a:p>
            <a:r>
              <a:rPr lang="fr-FR"/>
              <a:t>Modifiez le style du titre</a:t>
            </a:r>
          </a:p>
        </p:txBody>
      </p:sp>
      <p:sp>
        <p:nvSpPr>
          <p:cNvPr id="3" name="Espace réservé de la date 2">
            <a:extLst>
              <a:ext uri="{FF2B5EF4-FFF2-40B4-BE49-F238E27FC236}">
                <a16:creationId xmlns:a16="http://schemas.microsoft.com/office/drawing/2014/main" xmlns="" id="{D94E4BC8-AE58-4ED5-BAED-C26A2BBD2EE4}"/>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4" name="Espace réservé du pied de page 3">
            <a:extLst>
              <a:ext uri="{FF2B5EF4-FFF2-40B4-BE49-F238E27FC236}">
                <a16:creationId xmlns:a16="http://schemas.microsoft.com/office/drawing/2014/main" xmlns="" id="{19AAEE19-1091-40FC-9685-7C177A2AE7C3}"/>
              </a:ext>
            </a:extLst>
          </p:cNvPr>
          <p:cNvSpPr>
            <a:spLocks noGrp="1"/>
          </p:cNvSpPr>
          <p:nvPr>
            <p:ph type="ftr" sz="quarter" idx="11"/>
          </p:nvPr>
        </p:nvSpPr>
        <p:spPr/>
        <p:txBody>
          <a:bodyPr/>
          <a:lstStyle/>
          <a:p>
            <a:endParaRPr lang="fr-FR"/>
          </a:p>
        </p:txBody>
      </p:sp>
      <p:sp>
        <p:nvSpPr>
          <p:cNvPr id="5" name="Espace réservé du numéro de diapositive 4">
            <a:extLst>
              <a:ext uri="{FF2B5EF4-FFF2-40B4-BE49-F238E27FC236}">
                <a16:creationId xmlns:a16="http://schemas.microsoft.com/office/drawing/2014/main" xmlns="" id="{33D6534F-E4DC-498D-BD02-8A150860DE0D}"/>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284100449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Espace réservé de la date 1">
            <a:extLst>
              <a:ext uri="{FF2B5EF4-FFF2-40B4-BE49-F238E27FC236}">
                <a16:creationId xmlns:a16="http://schemas.microsoft.com/office/drawing/2014/main" xmlns="" id="{E4F4752D-4A34-4F9B-94AD-A0680B3AB339}"/>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3" name="Espace réservé du pied de page 2">
            <a:extLst>
              <a:ext uri="{FF2B5EF4-FFF2-40B4-BE49-F238E27FC236}">
                <a16:creationId xmlns:a16="http://schemas.microsoft.com/office/drawing/2014/main" xmlns="" id="{9A4845C0-9D61-430F-A097-6811374E2509}"/>
              </a:ext>
            </a:extLst>
          </p:cNvPr>
          <p:cNvSpPr>
            <a:spLocks noGrp="1"/>
          </p:cNvSpPr>
          <p:nvPr>
            <p:ph type="ftr" sz="quarter" idx="11"/>
          </p:nvPr>
        </p:nvSpPr>
        <p:spPr/>
        <p:txBody>
          <a:bodyPr/>
          <a:lstStyle/>
          <a:p>
            <a:endParaRPr lang="fr-FR"/>
          </a:p>
        </p:txBody>
      </p:sp>
      <p:sp>
        <p:nvSpPr>
          <p:cNvPr id="4" name="Espace réservé du numéro de diapositive 3">
            <a:extLst>
              <a:ext uri="{FF2B5EF4-FFF2-40B4-BE49-F238E27FC236}">
                <a16:creationId xmlns:a16="http://schemas.microsoft.com/office/drawing/2014/main" xmlns="" id="{9EEFE062-0BF1-4BA0-A248-15295D4D34F4}"/>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122898038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 avec légend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DDA1C86C-41AB-4F46-B484-A05B03E3F9C1}"/>
              </a:ext>
            </a:extLst>
          </p:cNvPr>
          <p:cNvSpPr>
            <a:spLocks noGrp="1"/>
          </p:cNvSpPr>
          <p:nvPr>
            <p:ph type="title"/>
          </p:nvPr>
        </p:nvSpPr>
        <p:spPr>
          <a:xfrm>
            <a:off x="839788" y="457200"/>
            <a:ext cx="3932237" cy="1600200"/>
          </a:xfrm>
        </p:spPr>
        <p:txBody>
          <a:bodyPr anchor="b"/>
          <a:lstStyle>
            <a:lvl1pPr>
              <a:defRPr sz="3200"/>
            </a:lvl1pPr>
          </a:lstStyle>
          <a:p>
            <a:r>
              <a:rPr lang="fr-FR"/>
              <a:t>Modifiez le style du titre</a:t>
            </a:r>
          </a:p>
        </p:txBody>
      </p:sp>
      <p:sp>
        <p:nvSpPr>
          <p:cNvPr id="3" name="Espace réservé du contenu 2">
            <a:extLst>
              <a:ext uri="{FF2B5EF4-FFF2-40B4-BE49-F238E27FC236}">
                <a16:creationId xmlns:a16="http://schemas.microsoft.com/office/drawing/2014/main" xmlns="" id="{A40D1131-FAC0-4B8E-BE7A-2A74DE831F84}"/>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texte 3">
            <a:extLst>
              <a:ext uri="{FF2B5EF4-FFF2-40B4-BE49-F238E27FC236}">
                <a16:creationId xmlns:a16="http://schemas.microsoft.com/office/drawing/2014/main" xmlns="" id="{FE859390-7033-4B96-A83C-BC7C5501C237}"/>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Cliquez pour modifier les styles du texte du masque</a:t>
            </a:r>
          </a:p>
        </p:txBody>
      </p:sp>
      <p:sp>
        <p:nvSpPr>
          <p:cNvPr id="5" name="Espace réservé de la date 4">
            <a:extLst>
              <a:ext uri="{FF2B5EF4-FFF2-40B4-BE49-F238E27FC236}">
                <a16:creationId xmlns:a16="http://schemas.microsoft.com/office/drawing/2014/main" xmlns="" id="{56D73AC0-E590-4C30-8466-65EE1008785D}"/>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6" name="Espace réservé du pied de page 5">
            <a:extLst>
              <a:ext uri="{FF2B5EF4-FFF2-40B4-BE49-F238E27FC236}">
                <a16:creationId xmlns:a16="http://schemas.microsoft.com/office/drawing/2014/main" xmlns="" id="{40E3D879-FA5F-4BAD-8521-EB9879352E56}"/>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xmlns="" id="{24C03AD4-311F-4058-9E73-DBEC48686516}"/>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354009421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 avec légend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62985D1E-EE72-4452-8C41-0F4F1172FF39}"/>
              </a:ext>
            </a:extLst>
          </p:cNvPr>
          <p:cNvSpPr>
            <a:spLocks noGrp="1"/>
          </p:cNvSpPr>
          <p:nvPr>
            <p:ph type="title"/>
          </p:nvPr>
        </p:nvSpPr>
        <p:spPr>
          <a:xfrm>
            <a:off x="839788" y="457200"/>
            <a:ext cx="3932237" cy="1600200"/>
          </a:xfrm>
        </p:spPr>
        <p:txBody>
          <a:bodyPr anchor="b"/>
          <a:lstStyle>
            <a:lvl1pPr>
              <a:defRPr sz="3200"/>
            </a:lvl1pPr>
          </a:lstStyle>
          <a:p>
            <a:r>
              <a:rPr lang="fr-FR"/>
              <a:t>Modifiez le style du titre</a:t>
            </a:r>
          </a:p>
        </p:txBody>
      </p:sp>
      <p:sp>
        <p:nvSpPr>
          <p:cNvPr id="3" name="Espace réservé pour une image  2">
            <a:extLst>
              <a:ext uri="{FF2B5EF4-FFF2-40B4-BE49-F238E27FC236}">
                <a16:creationId xmlns:a16="http://schemas.microsoft.com/office/drawing/2014/main" xmlns="" id="{AB5D4CBD-9112-4A56-8F5E-B6BD8FBA10DA}"/>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fr-FR"/>
          </a:p>
        </p:txBody>
      </p:sp>
      <p:sp>
        <p:nvSpPr>
          <p:cNvPr id="4" name="Espace réservé du texte 3">
            <a:extLst>
              <a:ext uri="{FF2B5EF4-FFF2-40B4-BE49-F238E27FC236}">
                <a16:creationId xmlns:a16="http://schemas.microsoft.com/office/drawing/2014/main" xmlns="" id="{D13ABA98-2E76-4714-9958-4F607CB8DD8A}"/>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Cliquez pour modifier les styles du texte du masque</a:t>
            </a:r>
          </a:p>
        </p:txBody>
      </p:sp>
      <p:sp>
        <p:nvSpPr>
          <p:cNvPr id="5" name="Espace réservé de la date 4">
            <a:extLst>
              <a:ext uri="{FF2B5EF4-FFF2-40B4-BE49-F238E27FC236}">
                <a16:creationId xmlns:a16="http://schemas.microsoft.com/office/drawing/2014/main" xmlns="" id="{1ED8A4D4-CD09-4759-BA55-DCE5EF53059D}"/>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6" name="Espace réservé du pied de page 5">
            <a:extLst>
              <a:ext uri="{FF2B5EF4-FFF2-40B4-BE49-F238E27FC236}">
                <a16:creationId xmlns:a16="http://schemas.microsoft.com/office/drawing/2014/main" xmlns="" id="{AC6E2111-5D14-4CA2-BA29-9A925F1BDDA1}"/>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xmlns="" id="{610D290A-4071-46E5-AAD0-E2C72747A7E2}"/>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219426205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re et texte vertical">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A94836DE-2B6D-47D2-9EB0-54D2E2255A75}"/>
              </a:ext>
            </a:extLst>
          </p:cNvPr>
          <p:cNvSpPr>
            <a:spLocks noGrp="1"/>
          </p:cNvSpPr>
          <p:nvPr>
            <p:ph type="title"/>
          </p:nvPr>
        </p:nvSpPr>
        <p:spPr/>
        <p:txBody>
          <a:bodyPr/>
          <a:lstStyle/>
          <a:p>
            <a:r>
              <a:rPr lang="fr-FR"/>
              <a:t>Modifiez le style du titre</a:t>
            </a:r>
          </a:p>
        </p:txBody>
      </p:sp>
      <p:sp>
        <p:nvSpPr>
          <p:cNvPr id="3" name="Espace réservé du texte vertical 2">
            <a:extLst>
              <a:ext uri="{FF2B5EF4-FFF2-40B4-BE49-F238E27FC236}">
                <a16:creationId xmlns:a16="http://schemas.microsoft.com/office/drawing/2014/main" xmlns="" id="{3034EE2B-97BF-466C-91B0-FB44D9EA9F10}"/>
              </a:ext>
            </a:extLst>
          </p:cNvPr>
          <p:cNvSpPr>
            <a:spLocks noGrp="1"/>
          </p:cNvSpPr>
          <p:nvPr>
            <p:ph type="body" orient="vert" idx="1"/>
          </p:nvPr>
        </p:nvSpPr>
        <p:spPr/>
        <p:txBody>
          <a:bodyPr vert="eaVert"/>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xmlns="" id="{8989BF78-D6FC-4CBD-A3D7-5B7523B21895}"/>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5" name="Espace réservé du pied de page 4">
            <a:extLst>
              <a:ext uri="{FF2B5EF4-FFF2-40B4-BE49-F238E27FC236}">
                <a16:creationId xmlns:a16="http://schemas.microsoft.com/office/drawing/2014/main" xmlns="" id="{7D215CD0-99FC-4470-A524-50DDE0895163}"/>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xmlns="" id="{80BF26F6-0AC0-4557-8370-CCC0013F9929}"/>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261993099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re vertical et texte">
    <p:spTree>
      <p:nvGrpSpPr>
        <p:cNvPr id="1" name=""/>
        <p:cNvGrpSpPr/>
        <p:nvPr/>
      </p:nvGrpSpPr>
      <p:grpSpPr>
        <a:xfrm>
          <a:off x="0" y="0"/>
          <a:ext cx="0" cy="0"/>
          <a:chOff x="0" y="0"/>
          <a:chExt cx="0" cy="0"/>
        </a:xfrm>
      </p:grpSpPr>
      <p:sp>
        <p:nvSpPr>
          <p:cNvPr id="2" name="Titre vertical 1">
            <a:extLst>
              <a:ext uri="{FF2B5EF4-FFF2-40B4-BE49-F238E27FC236}">
                <a16:creationId xmlns:a16="http://schemas.microsoft.com/office/drawing/2014/main" xmlns="" id="{451D53D4-5438-4F1A-A376-7419FFF7623F}"/>
              </a:ext>
            </a:extLst>
          </p:cNvPr>
          <p:cNvSpPr>
            <a:spLocks noGrp="1"/>
          </p:cNvSpPr>
          <p:nvPr>
            <p:ph type="title" orient="vert"/>
          </p:nvPr>
        </p:nvSpPr>
        <p:spPr>
          <a:xfrm>
            <a:off x="8724900" y="365125"/>
            <a:ext cx="2628900" cy="5811838"/>
          </a:xfrm>
        </p:spPr>
        <p:txBody>
          <a:bodyPr vert="eaVert"/>
          <a:lstStyle/>
          <a:p>
            <a:r>
              <a:rPr lang="fr-FR"/>
              <a:t>Modifiez le style du titre</a:t>
            </a:r>
          </a:p>
        </p:txBody>
      </p:sp>
      <p:sp>
        <p:nvSpPr>
          <p:cNvPr id="3" name="Espace réservé du texte vertical 2">
            <a:extLst>
              <a:ext uri="{FF2B5EF4-FFF2-40B4-BE49-F238E27FC236}">
                <a16:creationId xmlns:a16="http://schemas.microsoft.com/office/drawing/2014/main" xmlns="" id="{EFFB0183-05CE-4348-AEE4-90D87B1D997A}"/>
              </a:ext>
            </a:extLst>
          </p:cNvPr>
          <p:cNvSpPr>
            <a:spLocks noGrp="1"/>
          </p:cNvSpPr>
          <p:nvPr>
            <p:ph type="body" orient="vert" idx="1"/>
          </p:nvPr>
        </p:nvSpPr>
        <p:spPr>
          <a:xfrm>
            <a:off x="838200" y="365125"/>
            <a:ext cx="7734300" cy="5811838"/>
          </a:xfrm>
        </p:spPr>
        <p:txBody>
          <a:bodyPr vert="eaVert"/>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xmlns="" id="{1855E6DC-8E03-4A9F-A189-DF30AB82D1D7}"/>
              </a:ext>
            </a:extLst>
          </p:cNvPr>
          <p:cNvSpPr>
            <a:spLocks noGrp="1"/>
          </p:cNvSpPr>
          <p:nvPr>
            <p:ph type="dt" sz="half" idx="10"/>
          </p:nvPr>
        </p:nvSpPr>
        <p:spPr/>
        <p:txBody>
          <a:bodyPr/>
          <a:lstStyle/>
          <a:p>
            <a:fld id="{28D83AE4-255A-46BB-85DF-C433DB73A358}" type="datetimeFigureOut">
              <a:rPr lang="fr-FR" smtClean="0"/>
              <a:t>08/03/2021</a:t>
            </a:fld>
            <a:endParaRPr lang="fr-FR"/>
          </a:p>
        </p:txBody>
      </p:sp>
      <p:sp>
        <p:nvSpPr>
          <p:cNvPr id="5" name="Espace réservé du pied de page 4">
            <a:extLst>
              <a:ext uri="{FF2B5EF4-FFF2-40B4-BE49-F238E27FC236}">
                <a16:creationId xmlns:a16="http://schemas.microsoft.com/office/drawing/2014/main" xmlns="" id="{B877A065-C6EE-4F5C-9E94-AE42C6294803}"/>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xmlns="" id="{76E8E76D-7661-4EFF-ADE1-D59F0DB7A014}"/>
              </a:ext>
            </a:extLst>
          </p:cNvPr>
          <p:cNvSpPr>
            <a:spLocks noGrp="1"/>
          </p:cNvSpPr>
          <p:nvPr>
            <p:ph type="sldNum" sz="quarter" idx="12"/>
          </p:nvPr>
        </p:nvSpPr>
        <p:spPr/>
        <p:txBody>
          <a:bodyPr/>
          <a:lstStyle/>
          <a:p>
            <a:fld id="{4B54D5B7-0BCB-4E74-8551-E83907D8CCBE}" type="slidenum">
              <a:rPr lang="fr-FR" smtClean="0"/>
              <a:t>‹N°›</a:t>
            </a:fld>
            <a:endParaRPr lang="fr-FR"/>
          </a:p>
        </p:txBody>
      </p:sp>
    </p:spTree>
    <p:extLst>
      <p:ext uri="{BB962C8B-B14F-4D97-AF65-F5344CB8AC3E}">
        <p14:creationId xmlns:p14="http://schemas.microsoft.com/office/powerpoint/2010/main" val="223002332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u titre 1">
            <a:extLst>
              <a:ext uri="{FF2B5EF4-FFF2-40B4-BE49-F238E27FC236}">
                <a16:creationId xmlns:a16="http://schemas.microsoft.com/office/drawing/2014/main" xmlns="" id="{D4D404E0-18B9-4FD6-873D-445FFC1DCE3B}"/>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fr-FR"/>
              <a:t>Modifiez le style du titre</a:t>
            </a:r>
          </a:p>
        </p:txBody>
      </p:sp>
      <p:sp>
        <p:nvSpPr>
          <p:cNvPr id="3" name="Espace réservé du texte 2">
            <a:extLst>
              <a:ext uri="{FF2B5EF4-FFF2-40B4-BE49-F238E27FC236}">
                <a16:creationId xmlns:a16="http://schemas.microsoft.com/office/drawing/2014/main" xmlns="" id="{91EAD7C4-29F7-4BD1-BCAD-8D597A97A067}"/>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xmlns="" id="{7503FCCF-A936-40FB-88ED-F268EA9BD233}"/>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8D83AE4-255A-46BB-85DF-C433DB73A358}" type="datetimeFigureOut">
              <a:rPr lang="fr-FR" smtClean="0"/>
              <a:t>08/03/2021</a:t>
            </a:fld>
            <a:endParaRPr lang="fr-FR"/>
          </a:p>
        </p:txBody>
      </p:sp>
      <p:sp>
        <p:nvSpPr>
          <p:cNvPr id="5" name="Espace réservé du pied de page 4">
            <a:extLst>
              <a:ext uri="{FF2B5EF4-FFF2-40B4-BE49-F238E27FC236}">
                <a16:creationId xmlns:a16="http://schemas.microsoft.com/office/drawing/2014/main" xmlns="" id="{F0F592F3-6E1F-4C2D-A09F-BB315DBC2D3F}"/>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fr-FR"/>
          </a:p>
        </p:txBody>
      </p:sp>
      <p:sp>
        <p:nvSpPr>
          <p:cNvPr id="6" name="Espace réservé du numéro de diapositive 5">
            <a:extLst>
              <a:ext uri="{FF2B5EF4-FFF2-40B4-BE49-F238E27FC236}">
                <a16:creationId xmlns:a16="http://schemas.microsoft.com/office/drawing/2014/main" xmlns="" id="{9AB771FE-3E5B-4CAD-992B-B842C82F3CCB}"/>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B54D5B7-0BCB-4E74-8551-E83907D8CCBE}" type="slidenum">
              <a:rPr lang="fr-FR" smtClean="0"/>
              <a:t>‹N°›</a:t>
            </a:fld>
            <a:endParaRPr lang="fr-FR"/>
          </a:p>
        </p:txBody>
      </p:sp>
    </p:spTree>
    <p:extLst>
      <p:ext uri="{BB962C8B-B14F-4D97-AF65-F5344CB8AC3E}">
        <p14:creationId xmlns:p14="http://schemas.microsoft.com/office/powerpoint/2010/main" val="367600125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2.gif"/><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emf"/><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0.png"/><Relationship Id="rId1" Type="http://schemas.openxmlformats.org/officeDocument/2006/relationships/slideLayout" Target="../slideLayouts/slideLayout7.xml"/><Relationship Id="rId5" Type="http://schemas.openxmlformats.org/officeDocument/2006/relationships/image" Target="../media/image12.png"/><Relationship Id="rId4" Type="http://schemas.openxmlformats.org/officeDocument/2006/relationships/image" Target="../media/image11.jpg"/></Relationships>
</file>

<file path=ppt/slides/_rels/slide15.xml.rels><?xml version="1.0" encoding="UTF-8" standalone="yes"?>
<Relationships xmlns="http://schemas.openxmlformats.org/package/2006/relationships"><Relationship Id="rId2" Type="http://schemas.openxmlformats.org/officeDocument/2006/relationships/image" Target="../media/image13.jpg"/><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D3483004-1301-46DA-A192-3741C8C4AAE1}"/>
              </a:ext>
            </a:extLst>
          </p:cNvPr>
          <p:cNvSpPr>
            <a:spLocks noGrp="1"/>
          </p:cNvSpPr>
          <p:nvPr>
            <p:ph type="ctrTitle"/>
          </p:nvPr>
        </p:nvSpPr>
        <p:spPr/>
        <p:txBody>
          <a:bodyPr/>
          <a:lstStyle/>
          <a:p>
            <a:r>
              <a:rPr lang="fr-FR" dirty="0"/>
              <a:t>Evolution de l’industrie Pharmaceutique</a:t>
            </a:r>
          </a:p>
        </p:txBody>
      </p:sp>
      <p:sp>
        <p:nvSpPr>
          <p:cNvPr id="3" name="Sous-titre 2">
            <a:extLst>
              <a:ext uri="{FF2B5EF4-FFF2-40B4-BE49-F238E27FC236}">
                <a16:creationId xmlns:a16="http://schemas.microsoft.com/office/drawing/2014/main" xmlns="" id="{E33C6C50-7860-436B-BD76-C6B9CECBAF33}"/>
              </a:ext>
            </a:extLst>
          </p:cNvPr>
          <p:cNvSpPr>
            <a:spLocks noGrp="1"/>
          </p:cNvSpPr>
          <p:nvPr>
            <p:ph type="subTitle" idx="1"/>
          </p:nvPr>
        </p:nvSpPr>
        <p:spPr/>
        <p:txBody>
          <a:bodyPr/>
          <a:lstStyle/>
          <a:p>
            <a:r>
              <a:rPr lang="fr-FR" dirty="0"/>
              <a:t>Jacques Haiech</a:t>
            </a:r>
          </a:p>
        </p:txBody>
      </p:sp>
    </p:spTree>
    <p:extLst>
      <p:ext uri="{BB962C8B-B14F-4D97-AF65-F5344CB8AC3E}">
        <p14:creationId xmlns:p14="http://schemas.microsoft.com/office/powerpoint/2010/main" val="226974490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DF195A9F-5434-4509-983A-EAB7D859E5DE}"/>
              </a:ext>
            </a:extLst>
          </p:cNvPr>
          <p:cNvSpPr>
            <a:spLocks noGrp="1"/>
          </p:cNvSpPr>
          <p:nvPr>
            <p:ph type="title"/>
          </p:nvPr>
        </p:nvSpPr>
        <p:spPr>
          <a:xfrm>
            <a:off x="1653363" y="365760"/>
            <a:ext cx="9367203" cy="1188720"/>
          </a:xfrm>
        </p:spPr>
        <p:txBody>
          <a:bodyPr>
            <a:normAutofit/>
          </a:bodyPr>
          <a:lstStyle/>
          <a:p>
            <a:r>
              <a:rPr lang="fr-FR" dirty="0"/>
              <a:t>Soigner sans comprendre….</a:t>
            </a:r>
          </a:p>
        </p:txBody>
      </p:sp>
      <p:sp>
        <p:nvSpPr>
          <p:cNvPr id="8" name="Freeform: Shape 7">
            <a:extLst>
              <a:ext uri="{FF2B5EF4-FFF2-40B4-BE49-F238E27FC236}">
                <a16:creationId xmlns:a16="http://schemas.microsoft.com/office/drawing/2014/main" xmlns="" id="{7CB4857B-ED7C-444D-9F04-2F885114A1C2}"/>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1" y="0"/>
            <a:ext cx="1764099" cy="1558212"/>
          </a:xfrm>
          <a:custGeom>
            <a:avLst/>
            <a:gdLst>
              <a:gd name="connsiteX0" fmla="*/ 0 w 1764099"/>
              <a:gd name="connsiteY0" fmla="*/ 0 h 1558212"/>
              <a:gd name="connsiteX1" fmla="*/ 1764099 w 1764099"/>
              <a:gd name="connsiteY1" fmla="*/ 0 h 1558212"/>
              <a:gd name="connsiteX2" fmla="*/ 1042087 w 1764099"/>
              <a:gd name="connsiteY2" fmla="*/ 1558212 h 1558212"/>
              <a:gd name="connsiteX3" fmla="*/ 0 w 1764099"/>
              <a:gd name="connsiteY3" fmla="*/ 1558212 h 1558212"/>
            </a:gdLst>
            <a:ahLst/>
            <a:cxnLst>
              <a:cxn ang="0">
                <a:pos x="connsiteX0" y="connsiteY0"/>
              </a:cxn>
              <a:cxn ang="0">
                <a:pos x="connsiteX1" y="connsiteY1"/>
              </a:cxn>
              <a:cxn ang="0">
                <a:pos x="connsiteX2" y="connsiteY2"/>
              </a:cxn>
              <a:cxn ang="0">
                <a:pos x="connsiteX3" y="connsiteY3"/>
              </a:cxn>
            </a:cxnLst>
            <a:rect l="l" t="t" r="r" b="b"/>
            <a:pathLst>
              <a:path w="1764099" h="1558212">
                <a:moveTo>
                  <a:pt x="0" y="0"/>
                </a:moveTo>
                <a:lnTo>
                  <a:pt x="1764099" y="0"/>
                </a:lnTo>
                <a:lnTo>
                  <a:pt x="1042087" y="1558212"/>
                </a:lnTo>
                <a:lnTo>
                  <a:pt x="0" y="1558212"/>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10" name="Freeform: Shape 9">
            <a:extLst>
              <a:ext uri="{FF2B5EF4-FFF2-40B4-BE49-F238E27FC236}">
                <a16:creationId xmlns:a16="http://schemas.microsoft.com/office/drawing/2014/main" xmlns="" id="{D18046FB-44EA-4FD8-A585-EA09A319B2D0}"/>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1" y="1691640"/>
            <a:ext cx="12191999" cy="5166360"/>
          </a:xfrm>
          <a:custGeom>
            <a:avLst/>
            <a:gdLst>
              <a:gd name="connsiteX0" fmla="*/ 0 w 12191999"/>
              <a:gd name="connsiteY0" fmla="*/ 0 h 5166360"/>
              <a:gd name="connsiteX1" fmla="*/ 1822388 w 12191999"/>
              <a:gd name="connsiteY1" fmla="*/ 0 h 5166360"/>
              <a:gd name="connsiteX2" fmla="*/ 6468290 w 12191999"/>
              <a:gd name="connsiteY2" fmla="*/ 0 h 5166360"/>
              <a:gd name="connsiteX3" fmla="*/ 7796394 w 12191999"/>
              <a:gd name="connsiteY3" fmla="*/ 0 h 5166360"/>
              <a:gd name="connsiteX4" fmla="*/ 8376834 w 12191999"/>
              <a:gd name="connsiteY4" fmla="*/ 0 h 5166360"/>
              <a:gd name="connsiteX5" fmla="*/ 9704938 w 12191999"/>
              <a:gd name="connsiteY5" fmla="*/ 0 h 5166360"/>
              <a:gd name="connsiteX6" fmla="*/ 9704938 w 12191999"/>
              <a:gd name="connsiteY6" fmla="*/ 2 h 5166360"/>
              <a:gd name="connsiteX7" fmla="*/ 10283456 w 12191999"/>
              <a:gd name="connsiteY7" fmla="*/ 2 h 5166360"/>
              <a:gd name="connsiteX8" fmla="*/ 10863897 w 12191999"/>
              <a:gd name="connsiteY8" fmla="*/ 2 h 5166360"/>
              <a:gd name="connsiteX9" fmla="*/ 12191999 w 12191999"/>
              <a:gd name="connsiteY9" fmla="*/ 2 h 5166360"/>
              <a:gd name="connsiteX10" fmla="*/ 12191999 w 12191999"/>
              <a:gd name="connsiteY10" fmla="*/ 5166360 h 5166360"/>
              <a:gd name="connsiteX11" fmla="*/ 0 w 12191999"/>
              <a:gd name="connsiteY11" fmla="*/ 5166360 h 5166360"/>
              <a:gd name="connsiteX12" fmla="*/ 0 w 12191999"/>
              <a:gd name="connsiteY12" fmla="*/ 2604436 h 5166360"/>
              <a:gd name="connsiteX13" fmla="*/ 862341 w 12191999"/>
              <a:gd name="connsiteY13" fmla="*/ 743371 h 5166360"/>
              <a:gd name="connsiteX14" fmla="*/ 0 w 12191999"/>
              <a:gd name="connsiteY14" fmla="*/ 743371 h 5166360"/>
              <a:gd name="connsiteX15" fmla="*/ 0 w 12191999"/>
              <a:gd name="connsiteY15" fmla="*/ 742508 h 5166360"/>
              <a:gd name="connsiteX16" fmla="*/ 92826 w 12191999"/>
              <a:gd name="connsiteY16" fmla="*/ 742508 h 5166360"/>
              <a:gd name="connsiteX17" fmla="*/ 406486 w 12191999"/>
              <a:gd name="connsiteY17" fmla="*/ 742508 h 5166360"/>
              <a:gd name="connsiteX18" fmla="*/ 406486 w 12191999"/>
              <a:gd name="connsiteY18" fmla="*/ 742507 h 5166360"/>
              <a:gd name="connsiteX19" fmla="*/ 862741 w 12191999"/>
              <a:gd name="connsiteY19" fmla="*/ 742507 h 5166360"/>
              <a:gd name="connsiteX20" fmla="*/ 1206388 w 12191999"/>
              <a:gd name="connsiteY20" fmla="*/ 864 h 5166360"/>
              <a:gd name="connsiteX21" fmla="*/ 748500 w 12191999"/>
              <a:gd name="connsiteY21" fmla="*/ 864 h 5166360"/>
              <a:gd name="connsiteX22" fmla="*/ 0 w 12191999"/>
              <a:gd name="connsiteY22" fmla="*/ 864 h 5166360"/>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Lst>
            <a:rect l="l" t="t" r="r" b="b"/>
            <a:pathLst>
              <a:path w="12191999" h="5166360">
                <a:moveTo>
                  <a:pt x="0" y="0"/>
                </a:moveTo>
                <a:lnTo>
                  <a:pt x="1822388" y="0"/>
                </a:lnTo>
                <a:lnTo>
                  <a:pt x="6468290" y="0"/>
                </a:lnTo>
                <a:lnTo>
                  <a:pt x="7796394" y="0"/>
                </a:lnTo>
                <a:lnTo>
                  <a:pt x="8376834" y="0"/>
                </a:lnTo>
                <a:lnTo>
                  <a:pt x="9704938" y="0"/>
                </a:lnTo>
                <a:lnTo>
                  <a:pt x="9704938" y="2"/>
                </a:lnTo>
                <a:lnTo>
                  <a:pt x="10283456" y="2"/>
                </a:lnTo>
                <a:lnTo>
                  <a:pt x="10863897" y="2"/>
                </a:lnTo>
                <a:lnTo>
                  <a:pt x="12191999" y="2"/>
                </a:lnTo>
                <a:lnTo>
                  <a:pt x="12191999" y="5166360"/>
                </a:lnTo>
                <a:lnTo>
                  <a:pt x="0" y="5166360"/>
                </a:lnTo>
                <a:lnTo>
                  <a:pt x="0" y="2604436"/>
                </a:lnTo>
                <a:lnTo>
                  <a:pt x="862341" y="743371"/>
                </a:lnTo>
                <a:lnTo>
                  <a:pt x="0" y="743371"/>
                </a:lnTo>
                <a:lnTo>
                  <a:pt x="0" y="742508"/>
                </a:lnTo>
                <a:lnTo>
                  <a:pt x="92826" y="742508"/>
                </a:lnTo>
                <a:lnTo>
                  <a:pt x="406486" y="742508"/>
                </a:lnTo>
                <a:lnTo>
                  <a:pt x="406486" y="742507"/>
                </a:lnTo>
                <a:lnTo>
                  <a:pt x="862741" y="742507"/>
                </a:lnTo>
                <a:lnTo>
                  <a:pt x="1206388" y="864"/>
                </a:lnTo>
                <a:lnTo>
                  <a:pt x="748500" y="864"/>
                </a:lnTo>
                <a:lnTo>
                  <a:pt x="0" y="864"/>
                </a:lnTo>
                <a:close/>
              </a:path>
            </a:pathLst>
          </a:custGeom>
          <a:solidFill>
            <a:srgbClr val="A6A6A6">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12" name="Freeform: Shape 11">
            <a:extLst>
              <a:ext uri="{FF2B5EF4-FFF2-40B4-BE49-F238E27FC236}">
                <a16:creationId xmlns:a16="http://schemas.microsoft.com/office/drawing/2014/main" xmlns="" id="{479F5F2B-8B58-4140-AE6A-51F6C67B18D9}"/>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0" y="1691641"/>
            <a:ext cx="971654" cy="2096979"/>
          </a:xfrm>
          <a:custGeom>
            <a:avLst/>
            <a:gdLst>
              <a:gd name="connsiteX0" fmla="*/ 0 w 971654"/>
              <a:gd name="connsiteY0" fmla="*/ 0 h 2096979"/>
              <a:gd name="connsiteX1" fmla="*/ 971654 w 971654"/>
              <a:gd name="connsiteY1" fmla="*/ 0 h 2096979"/>
              <a:gd name="connsiteX2" fmla="*/ 0 w 971654"/>
              <a:gd name="connsiteY2" fmla="*/ 2096979 h 2096979"/>
            </a:gdLst>
            <a:ahLst/>
            <a:cxnLst>
              <a:cxn ang="0">
                <a:pos x="connsiteX0" y="connsiteY0"/>
              </a:cxn>
              <a:cxn ang="0">
                <a:pos x="connsiteX1" y="connsiteY1"/>
              </a:cxn>
              <a:cxn ang="0">
                <a:pos x="connsiteX2" y="connsiteY2"/>
              </a:cxn>
            </a:cxnLst>
            <a:rect l="l" t="t" r="r" b="b"/>
            <a:pathLst>
              <a:path w="971654" h="2096979">
                <a:moveTo>
                  <a:pt x="0" y="0"/>
                </a:moveTo>
                <a:lnTo>
                  <a:pt x="971654" y="0"/>
                </a:lnTo>
                <a:lnTo>
                  <a:pt x="0" y="2096979"/>
                </a:lnTo>
                <a:close/>
              </a:path>
            </a:pathLst>
          </a:custGeom>
          <a:solidFill>
            <a:srgbClr val="404040"/>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3" name="Espace réservé du contenu 2">
            <a:extLst>
              <a:ext uri="{FF2B5EF4-FFF2-40B4-BE49-F238E27FC236}">
                <a16:creationId xmlns:a16="http://schemas.microsoft.com/office/drawing/2014/main" xmlns="" id="{7021BD83-F736-4B0E-9D6E-B3BAC8474E6F}"/>
              </a:ext>
            </a:extLst>
          </p:cNvPr>
          <p:cNvSpPr>
            <a:spLocks noGrp="1"/>
          </p:cNvSpPr>
          <p:nvPr>
            <p:ph idx="1"/>
          </p:nvPr>
        </p:nvSpPr>
        <p:spPr>
          <a:xfrm>
            <a:off x="1653363" y="2176272"/>
            <a:ext cx="9367204" cy="4041648"/>
          </a:xfrm>
        </p:spPr>
        <p:txBody>
          <a:bodyPr anchor="t">
            <a:normAutofit/>
          </a:bodyPr>
          <a:lstStyle/>
          <a:p>
            <a:r>
              <a:rPr lang="fr-FR" sz="2400"/>
              <a:t>Qu’est ce qu’une maladie ? Un ensemble de symptômes</a:t>
            </a:r>
          </a:p>
          <a:p>
            <a:r>
              <a:rPr lang="fr-FR" sz="2400"/>
              <a:t>Qu’est ce que le soin? Supprimer les symptômes pour essayer de revenir à un bien-être physique</a:t>
            </a:r>
          </a:p>
          <a:p>
            <a:r>
              <a:rPr lang="fr-FR" sz="2400"/>
              <a:t>Comment supprimer les symptômes ? En considérant qu’ils sont indépendants les uns des autres et en ayant un ensemble de molécules actives supprimant un ou plusieurs symptômes. Une ordonnance est un ensemble de molécules actives en regard de l’examen clinique ayant permis de faire la liste des symptômes.</a:t>
            </a:r>
          </a:p>
          <a:p>
            <a:r>
              <a:rPr lang="fr-FR" sz="2400"/>
              <a:t>Un diagnostic a pour but de définir la cause de la maladie donc des symptômes. </a:t>
            </a:r>
          </a:p>
        </p:txBody>
      </p:sp>
    </p:spTree>
    <p:extLst>
      <p:ext uri="{BB962C8B-B14F-4D97-AF65-F5344CB8AC3E}">
        <p14:creationId xmlns:p14="http://schemas.microsoft.com/office/powerpoint/2010/main" val="218099194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Rectangle 2"/>
          <p:cNvSpPr>
            <a:spLocks noGrp="1" noChangeArrowheads="1"/>
          </p:cNvSpPr>
          <p:nvPr>
            <p:ph type="title"/>
          </p:nvPr>
        </p:nvSpPr>
        <p:spPr>
          <a:xfrm>
            <a:off x="2279650" y="333375"/>
            <a:ext cx="7772400" cy="1143000"/>
          </a:xfrm>
        </p:spPr>
        <p:txBody>
          <a:bodyPr>
            <a:normAutofit/>
          </a:bodyPr>
          <a:lstStyle/>
          <a:p>
            <a:pPr eaLnBrk="1" hangingPunct="1"/>
            <a:r>
              <a:rPr lang="fr-FR" sz="4000" dirty="0"/>
              <a:t>Soigner sans comprendre …</a:t>
            </a:r>
          </a:p>
        </p:txBody>
      </p:sp>
      <p:pic>
        <p:nvPicPr>
          <p:cNvPr id="6147" name="Picture 3" descr="malade"/>
          <p:cNvPicPr>
            <a:picLocks noGrp="1" noChangeAspect="1" noChangeArrowheads="1"/>
          </p:cNvPicPr>
          <p:nvPr>
            <p:ph idx="1"/>
          </p:nvPr>
        </p:nvPicPr>
        <p:blipFill>
          <a:blip r:embed="rId3">
            <a:extLst>
              <a:ext uri="{28A0092B-C50C-407E-A947-70E740481C1C}">
                <a14:useLocalDpi xmlns:a14="http://schemas.microsoft.com/office/drawing/2010/main" val="0"/>
              </a:ext>
            </a:extLst>
          </a:blip>
          <a:srcRect/>
          <a:stretch>
            <a:fillRect/>
          </a:stretch>
        </p:blipFill>
        <p:spPr>
          <a:xfrm>
            <a:off x="3863976" y="1968500"/>
            <a:ext cx="4176713" cy="38735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6148" name="WordArt 4"/>
          <p:cNvSpPr>
            <a:spLocks noChangeArrowheads="1" noChangeShapeType="1" noTextEdit="1"/>
          </p:cNvSpPr>
          <p:nvPr/>
        </p:nvSpPr>
        <p:spPr bwMode="auto">
          <a:xfrm>
            <a:off x="1703388" y="1773238"/>
            <a:ext cx="3124200" cy="647700"/>
          </a:xfrm>
          <a:prstGeom prst="rect">
            <a:avLst/>
          </a:prstGeom>
        </p:spPr>
        <p:txBody>
          <a:bodyPr wrap="none" fromWordArt="1">
            <a:prstTxWarp prst="textPlain">
              <a:avLst>
                <a:gd name="adj" fmla="val 50000"/>
              </a:avLst>
            </a:prstTxWarp>
          </a:bodyPr>
          <a:lstStyle/>
          <a:p>
            <a:pPr algn="ctr"/>
            <a:r>
              <a:rPr lang="en-US" sz="3600" kern="10">
                <a:ln w="9525">
                  <a:solidFill>
                    <a:srgbClr val="000000"/>
                  </a:solidFill>
                  <a:round/>
                  <a:headEnd/>
                  <a:tailEnd/>
                </a:ln>
                <a:solidFill>
                  <a:srgbClr val="FFFFFF"/>
                </a:solidFill>
                <a:latin typeface="Arial Black"/>
              </a:rPr>
              <a:t>Maladie</a:t>
            </a:r>
          </a:p>
        </p:txBody>
      </p:sp>
      <p:sp>
        <p:nvSpPr>
          <p:cNvPr id="6149" name="WordArt 5"/>
          <p:cNvSpPr>
            <a:spLocks noChangeArrowheads="1" noChangeShapeType="1" noTextEdit="1"/>
          </p:cNvSpPr>
          <p:nvPr/>
        </p:nvSpPr>
        <p:spPr bwMode="auto">
          <a:xfrm>
            <a:off x="6456364" y="5734050"/>
            <a:ext cx="3933825" cy="647700"/>
          </a:xfrm>
          <a:prstGeom prst="rect">
            <a:avLst/>
          </a:prstGeom>
        </p:spPr>
        <p:txBody>
          <a:bodyPr wrap="none" fromWordArt="1">
            <a:prstTxWarp prst="textPlain">
              <a:avLst>
                <a:gd name="adj" fmla="val 50000"/>
              </a:avLst>
            </a:prstTxWarp>
          </a:bodyPr>
          <a:lstStyle/>
          <a:p>
            <a:pPr algn="ctr"/>
            <a:r>
              <a:rPr lang="en-US" sz="3600" kern="10">
                <a:ln w="9525">
                  <a:solidFill>
                    <a:srgbClr val="000000"/>
                  </a:solidFill>
                  <a:round/>
                  <a:headEnd/>
                  <a:tailEnd/>
                </a:ln>
                <a:solidFill>
                  <a:srgbClr val="FFFFFF"/>
                </a:solidFill>
                <a:latin typeface="Arial Black"/>
              </a:rPr>
              <a:t>Médicament</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ED0FCEDA-8445-4C4F-BB53-1C7D6882BCDB}"/>
              </a:ext>
            </a:extLst>
          </p:cNvPr>
          <p:cNvSpPr>
            <a:spLocks noGrp="1"/>
          </p:cNvSpPr>
          <p:nvPr>
            <p:ph type="title"/>
          </p:nvPr>
        </p:nvSpPr>
        <p:spPr>
          <a:xfrm>
            <a:off x="841249" y="365760"/>
            <a:ext cx="9912072" cy="1188404"/>
          </a:xfrm>
        </p:spPr>
        <p:txBody>
          <a:bodyPr>
            <a:normAutofit/>
          </a:bodyPr>
          <a:lstStyle/>
          <a:p>
            <a:r>
              <a:rPr lang="fr-FR" dirty="0"/>
              <a:t>…..Comprendre pour guérir</a:t>
            </a:r>
          </a:p>
        </p:txBody>
      </p:sp>
      <p:sp>
        <p:nvSpPr>
          <p:cNvPr id="14" name="Freeform: Shape 7">
            <a:extLst>
              <a:ext uri="{FF2B5EF4-FFF2-40B4-BE49-F238E27FC236}">
                <a16:creationId xmlns:a16="http://schemas.microsoft.com/office/drawing/2014/main" xmlns="" id="{F0BC1D9E-4401-4EC0-88FD-ED103CB570EA}"/>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11000670" y="2"/>
            <a:ext cx="1191330" cy="1511301"/>
          </a:xfrm>
          <a:custGeom>
            <a:avLst/>
            <a:gdLst>
              <a:gd name="connsiteX0" fmla="*/ 697617 w 1191330"/>
              <a:gd name="connsiteY0" fmla="*/ 0 h 1511301"/>
              <a:gd name="connsiteX1" fmla="*/ 1191330 w 1191330"/>
              <a:gd name="connsiteY1" fmla="*/ 0 h 1511301"/>
              <a:gd name="connsiteX2" fmla="*/ 1191330 w 1191330"/>
              <a:gd name="connsiteY2" fmla="*/ 1511301 h 1511301"/>
              <a:gd name="connsiteX3" fmla="*/ 0 w 1191330"/>
              <a:gd name="connsiteY3" fmla="*/ 1511301 h 1511301"/>
            </a:gdLst>
            <a:ahLst/>
            <a:cxnLst>
              <a:cxn ang="0">
                <a:pos x="connsiteX0" y="connsiteY0"/>
              </a:cxn>
              <a:cxn ang="0">
                <a:pos x="connsiteX1" y="connsiteY1"/>
              </a:cxn>
              <a:cxn ang="0">
                <a:pos x="connsiteX2" y="connsiteY2"/>
              </a:cxn>
              <a:cxn ang="0">
                <a:pos x="connsiteX3" y="connsiteY3"/>
              </a:cxn>
            </a:cxnLst>
            <a:rect l="l" t="t" r="r" b="b"/>
            <a:pathLst>
              <a:path w="1191330" h="1511301">
                <a:moveTo>
                  <a:pt x="697617" y="0"/>
                </a:moveTo>
                <a:lnTo>
                  <a:pt x="1191330" y="0"/>
                </a:lnTo>
                <a:lnTo>
                  <a:pt x="1191330" y="1511301"/>
                </a:lnTo>
                <a:lnTo>
                  <a:pt x="0" y="1511301"/>
                </a:lnTo>
                <a:close/>
              </a:path>
            </a:pathLst>
          </a:custGeom>
          <a:solidFill>
            <a:schemeClr val="accent4"/>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15" name="Freeform: Shape 9">
            <a:extLst>
              <a:ext uri="{FF2B5EF4-FFF2-40B4-BE49-F238E27FC236}">
                <a16:creationId xmlns:a16="http://schemas.microsoft.com/office/drawing/2014/main" xmlns="" id="{6200B311-3585-4069-AAC6-CD443FA5B8AD}"/>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8523986" y="1690688"/>
            <a:ext cx="3668014" cy="5167312"/>
          </a:xfrm>
          <a:custGeom>
            <a:avLst/>
            <a:gdLst>
              <a:gd name="connsiteX0" fmla="*/ 2391664 w 3668014"/>
              <a:gd name="connsiteY0" fmla="*/ 0 h 5167312"/>
              <a:gd name="connsiteX1" fmla="*/ 3668014 w 3668014"/>
              <a:gd name="connsiteY1" fmla="*/ 0 h 5167312"/>
              <a:gd name="connsiteX2" fmla="*/ 3668014 w 3668014"/>
              <a:gd name="connsiteY2" fmla="*/ 5167312 h 5167312"/>
              <a:gd name="connsiteX3" fmla="*/ 0 w 3668014"/>
              <a:gd name="connsiteY3" fmla="*/ 5167312 h 5167312"/>
              <a:gd name="connsiteX4" fmla="*/ 2393879 w 3668014"/>
              <a:gd name="connsiteY4" fmla="*/ 952 h 5167312"/>
              <a:gd name="connsiteX5" fmla="*/ 2391664 w 3668014"/>
              <a:gd name="connsiteY5" fmla="*/ 952 h 5167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3668014" h="5167312">
                <a:moveTo>
                  <a:pt x="2391664" y="0"/>
                </a:moveTo>
                <a:lnTo>
                  <a:pt x="3668014" y="0"/>
                </a:lnTo>
                <a:lnTo>
                  <a:pt x="3668014" y="5167312"/>
                </a:lnTo>
                <a:lnTo>
                  <a:pt x="0" y="5167312"/>
                </a:lnTo>
                <a:lnTo>
                  <a:pt x="2393879" y="952"/>
                </a:lnTo>
                <a:lnTo>
                  <a:pt x="2391664" y="952"/>
                </a:lnTo>
                <a:close/>
              </a:path>
            </a:pathLst>
          </a:custGeom>
          <a:solidFill>
            <a:srgbClr val="A6A6A6">
              <a:alpha val="49804"/>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16" name="Freeform: Shape 11">
            <a:extLst>
              <a:ext uri="{FF2B5EF4-FFF2-40B4-BE49-F238E27FC236}">
                <a16:creationId xmlns:a16="http://schemas.microsoft.com/office/drawing/2014/main" xmlns="" id="{B0AAF7C9-094E-400C-A428-F6C2262F6527}"/>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0" y="1690688"/>
            <a:ext cx="10753320" cy="5167312"/>
          </a:xfrm>
          <a:custGeom>
            <a:avLst/>
            <a:gdLst>
              <a:gd name="connsiteX0" fmla="*/ 0 w 10753320"/>
              <a:gd name="connsiteY0" fmla="*/ 0 h 5167312"/>
              <a:gd name="connsiteX1" fmla="*/ 9680943 w 10753320"/>
              <a:gd name="connsiteY1" fmla="*/ 0 h 5167312"/>
              <a:gd name="connsiteX2" fmla="*/ 9680223 w 10753320"/>
              <a:gd name="connsiteY2" fmla="*/ 952 h 5167312"/>
              <a:gd name="connsiteX3" fmla="*/ 10753320 w 10753320"/>
              <a:gd name="connsiteY3" fmla="*/ 952 h 5167312"/>
              <a:gd name="connsiteX4" fmla="*/ 8359441 w 10753320"/>
              <a:gd name="connsiteY4" fmla="*/ 5167312 h 5167312"/>
              <a:gd name="connsiteX5" fmla="*/ 4821866 w 10753320"/>
              <a:gd name="connsiteY5" fmla="*/ 5167312 h 5167312"/>
              <a:gd name="connsiteX6" fmla="*/ 4821866 w 10753320"/>
              <a:gd name="connsiteY6" fmla="*/ 5166360 h 5167312"/>
              <a:gd name="connsiteX7" fmla="*/ 0 w 10753320"/>
              <a:gd name="connsiteY7" fmla="*/ 5166360 h 51673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10753320" h="5167312">
                <a:moveTo>
                  <a:pt x="0" y="0"/>
                </a:moveTo>
                <a:lnTo>
                  <a:pt x="9680943" y="0"/>
                </a:lnTo>
                <a:lnTo>
                  <a:pt x="9680223" y="952"/>
                </a:lnTo>
                <a:lnTo>
                  <a:pt x="10753320" y="952"/>
                </a:lnTo>
                <a:lnTo>
                  <a:pt x="8359441" y="5167312"/>
                </a:lnTo>
                <a:lnTo>
                  <a:pt x="4821866" y="5167312"/>
                </a:lnTo>
                <a:lnTo>
                  <a:pt x="4821866" y="5166360"/>
                </a:lnTo>
                <a:lnTo>
                  <a:pt x="0" y="5166360"/>
                </a:lnTo>
                <a:close/>
              </a:path>
            </a:pathLst>
          </a:custGeom>
          <a:solidFill>
            <a:srgbClr val="303030"/>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algn="ctr"/>
            <a:endParaRPr lang="en-US"/>
          </a:p>
        </p:txBody>
      </p:sp>
      <p:sp>
        <p:nvSpPr>
          <p:cNvPr id="3" name="Espace réservé du contenu 2">
            <a:extLst>
              <a:ext uri="{FF2B5EF4-FFF2-40B4-BE49-F238E27FC236}">
                <a16:creationId xmlns:a16="http://schemas.microsoft.com/office/drawing/2014/main" xmlns="" id="{5D75DE54-7CDA-47A4-A4A7-096498E2EAF5}"/>
              </a:ext>
            </a:extLst>
          </p:cNvPr>
          <p:cNvSpPr>
            <a:spLocks noGrp="1"/>
          </p:cNvSpPr>
          <p:nvPr>
            <p:ph idx="1"/>
          </p:nvPr>
        </p:nvSpPr>
        <p:spPr>
          <a:xfrm>
            <a:off x="841248" y="2174358"/>
            <a:ext cx="7731642" cy="4045467"/>
          </a:xfrm>
        </p:spPr>
        <p:txBody>
          <a:bodyPr anchor="t">
            <a:normAutofit/>
          </a:bodyPr>
          <a:lstStyle/>
          <a:p>
            <a:r>
              <a:rPr lang="fr-FR" sz="2200">
                <a:solidFill>
                  <a:schemeClr val="bg1"/>
                </a:solidFill>
              </a:rPr>
              <a:t>Si l’on a un diagnostic et donc la cause, guérir revient à supprimer la cause en supposant qu’une fois la cause supprimée, on revient à l’état antérieur et donc que les symptômes disparaissent</a:t>
            </a:r>
          </a:p>
          <a:p>
            <a:r>
              <a:rPr lang="fr-FR" sz="2200">
                <a:solidFill>
                  <a:schemeClr val="bg1"/>
                </a:solidFill>
              </a:rPr>
              <a:t>Le vivant est dans un état d’équilibre (homéostasie), toute perturbation de cet équilibre du à un phénomène externe ou externe déclenche une maladie (Le corps réagit à toute agression qui le fait sortir de sa zone de confort)</a:t>
            </a:r>
          </a:p>
          <a:p>
            <a:r>
              <a:rPr lang="fr-FR" sz="2200">
                <a:solidFill>
                  <a:schemeClr val="bg1"/>
                </a:solidFill>
              </a:rPr>
              <a:t>Ces perturbations peuvent être de nature </a:t>
            </a:r>
            <a:r>
              <a:rPr lang="fr-FR" sz="2200" b="1">
                <a:solidFill>
                  <a:schemeClr val="bg1"/>
                </a:solidFill>
              </a:rPr>
              <a:t>physique</a:t>
            </a:r>
            <a:r>
              <a:rPr lang="fr-FR" sz="2200">
                <a:solidFill>
                  <a:schemeClr val="bg1"/>
                </a:solidFill>
              </a:rPr>
              <a:t> (microbe, pollution, mutation génétique…), </a:t>
            </a:r>
            <a:r>
              <a:rPr lang="fr-FR" sz="2200" b="1">
                <a:solidFill>
                  <a:schemeClr val="bg1"/>
                </a:solidFill>
              </a:rPr>
              <a:t>mentale</a:t>
            </a:r>
            <a:r>
              <a:rPr lang="fr-FR" sz="2200">
                <a:solidFill>
                  <a:schemeClr val="bg1"/>
                </a:solidFill>
              </a:rPr>
              <a:t> (stress, anxiété,…) ou </a:t>
            </a:r>
            <a:r>
              <a:rPr lang="fr-FR" sz="2200" b="1">
                <a:solidFill>
                  <a:schemeClr val="bg1"/>
                </a:solidFill>
              </a:rPr>
              <a:t>sociale</a:t>
            </a:r>
            <a:r>
              <a:rPr lang="fr-FR" sz="2200">
                <a:solidFill>
                  <a:schemeClr val="bg1"/>
                </a:solidFill>
              </a:rPr>
              <a:t> (type de nourriture, de logement, de travail….)</a:t>
            </a:r>
          </a:p>
        </p:txBody>
      </p:sp>
    </p:spTree>
    <p:extLst>
      <p:ext uri="{BB962C8B-B14F-4D97-AF65-F5344CB8AC3E}">
        <p14:creationId xmlns:p14="http://schemas.microsoft.com/office/powerpoint/2010/main" val="165777180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AutoShape 2"/>
          <p:cNvSpPr>
            <a:spLocks noChangeArrowheads="1"/>
          </p:cNvSpPr>
          <p:nvPr/>
        </p:nvSpPr>
        <p:spPr bwMode="auto">
          <a:xfrm>
            <a:off x="5735639" y="2349501"/>
            <a:ext cx="504825" cy="1152525"/>
          </a:xfrm>
          <a:prstGeom prst="downArrow">
            <a:avLst>
              <a:gd name="adj1" fmla="val 0"/>
              <a:gd name="adj2" fmla="val 71070"/>
            </a:avLst>
          </a:prstGeom>
          <a:solidFill>
            <a:schemeClr val="accent2"/>
          </a:solidFill>
          <a:ln w="152400" algn="ctr">
            <a:solidFill>
              <a:schemeClr val="accent2"/>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7171" name="Rectangle 3"/>
          <p:cNvSpPr>
            <a:spLocks noGrp="1" noChangeArrowheads="1"/>
          </p:cNvSpPr>
          <p:nvPr>
            <p:ph type="title"/>
          </p:nvPr>
        </p:nvSpPr>
        <p:spPr>
          <a:xfrm>
            <a:off x="2208213" y="0"/>
            <a:ext cx="7772400" cy="1143000"/>
          </a:xfrm>
        </p:spPr>
        <p:txBody>
          <a:bodyPr/>
          <a:lstStyle/>
          <a:p>
            <a:pPr eaLnBrk="1" hangingPunct="1"/>
            <a:r>
              <a:rPr lang="fr-FR" dirty="0"/>
              <a:t>…Comprendre pour guérir</a:t>
            </a:r>
          </a:p>
        </p:txBody>
      </p:sp>
      <p:pic>
        <p:nvPicPr>
          <p:cNvPr id="7172" name="Picture 4" descr="malade1"/>
          <p:cNvPicPr>
            <a:picLocks noGrp="1" noChangeAspect="1" noChangeArrowheads="1" noCrop="1"/>
          </p:cNvPicPr>
          <p:nvPr>
            <p:ph idx="1"/>
          </p:nvPr>
        </p:nvPicPr>
        <p:blipFill>
          <a:blip r:embed="rId3">
            <a:extLst>
              <a:ext uri="{28A0092B-C50C-407E-A947-70E740481C1C}">
                <a14:useLocalDpi xmlns:a14="http://schemas.microsoft.com/office/drawing/2010/main" val="0"/>
              </a:ext>
            </a:extLst>
          </a:blip>
          <a:srcRect/>
          <a:stretch>
            <a:fillRect/>
          </a:stretch>
        </p:blipFill>
        <p:spPr>
          <a:xfrm>
            <a:off x="5232400" y="3429000"/>
            <a:ext cx="1428750" cy="1944688"/>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7173" name="AutoShape 5"/>
          <p:cNvSpPr>
            <a:spLocks noChangeArrowheads="1"/>
          </p:cNvSpPr>
          <p:nvPr/>
        </p:nvSpPr>
        <p:spPr bwMode="auto">
          <a:xfrm>
            <a:off x="5735639" y="2420939"/>
            <a:ext cx="503237" cy="1081087"/>
          </a:xfrm>
          <a:prstGeom prst="downArrow">
            <a:avLst>
              <a:gd name="adj1" fmla="val 50000"/>
              <a:gd name="adj2" fmla="val 53707"/>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7174" name="AutoShape 6"/>
          <p:cNvSpPr>
            <a:spLocks noChangeArrowheads="1"/>
          </p:cNvSpPr>
          <p:nvPr/>
        </p:nvSpPr>
        <p:spPr bwMode="auto">
          <a:xfrm>
            <a:off x="2927351" y="3644901"/>
            <a:ext cx="360363" cy="1152525"/>
          </a:xfrm>
          <a:prstGeom prst="downArrow">
            <a:avLst>
              <a:gd name="adj1" fmla="val 50000"/>
              <a:gd name="adj2" fmla="val 79956"/>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7175" name="Text Box 7"/>
          <p:cNvSpPr txBox="1">
            <a:spLocks noChangeArrowheads="1"/>
          </p:cNvSpPr>
          <p:nvPr/>
        </p:nvSpPr>
        <p:spPr bwMode="auto">
          <a:xfrm>
            <a:off x="4079875" y="1341438"/>
            <a:ext cx="4033838" cy="762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2400">
                <a:solidFill>
                  <a:schemeClr val="tx1"/>
                </a:solidFill>
                <a:latin typeface="Times" pitchFamily="18" charset="0"/>
              </a:defRPr>
            </a:lvl1pPr>
            <a:lvl2pPr marL="742950" indent="-285750">
              <a:defRPr sz="2400">
                <a:solidFill>
                  <a:schemeClr val="tx1"/>
                </a:solidFill>
                <a:latin typeface="Times" pitchFamily="18" charset="0"/>
              </a:defRPr>
            </a:lvl2pPr>
            <a:lvl3pPr marL="1143000" indent="-228600">
              <a:defRPr sz="2400">
                <a:solidFill>
                  <a:schemeClr val="tx1"/>
                </a:solidFill>
                <a:latin typeface="Times" pitchFamily="18" charset="0"/>
              </a:defRPr>
            </a:lvl3pPr>
            <a:lvl4pPr marL="1600200" indent="-228600">
              <a:defRPr sz="2400">
                <a:solidFill>
                  <a:schemeClr val="tx1"/>
                </a:solidFill>
                <a:latin typeface="Times" pitchFamily="18" charset="0"/>
              </a:defRPr>
            </a:lvl4pPr>
            <a:lvl5pPr marL="2057400" indent="-228600">
              <a:defRPr sz="2400">
                <a:solidFill>
                  <a:schemeClr val="tx1"/>
                </a:solidFill>
                <a:latin typeface="Times" pitchFamily="18" charset="0"/>
              </a:defRPr>
            </a:lvl5pPr>
            <a:lvl6pPr marL="2514600" indent="-228600" eaLnBrk="0" fontAlgn="base" hangingPunct="0">
              <a:spcBef>
                <a:spcPct val="0"/>
              </a:spcBef>
              <a:spcAft>
                <a:spcPct val="0"/>
              </a:spcAft>
              <a:defRPr sz="2400">
                <a:solidFill>
                  <a:schemeClr val="tx1"/>
                </a:solidFill>
                <a:latin typeface="Times" pitchFamily="18" charset="0"/>
              </a:defRPr>
            </a:lvl6pPr>
            <a:lvl7pPr marL="2971800" indent="-228600" eaLnBrk="0" fontAlgn="base" hangingPunct="0">
              <a:spcBef>
                <a:spcPct val="0"/>
              </a:spcBef>
              <a:spcAft>
                <a:spcPct val="0"/>
              </a:spcAft>
              <a:defRPr sz="2400">
                <a:solidFill>
                  <a:schemeClr val="tx1"/>
                </a:solidFill>
                <a:latin typeface="Times" pitchFamily="18" charset="0"/>
              </a:defRPr>
            </a:lvl7pPr>
            <a:lvl8pPr marL="3429000" indent="-228600" eaLnBrk="0" fontAlgn="base" hangingPunct="0">
              <a:spcBef>
                <a:spcPct val="0"/>
              </a:spcBef>
              <a:spcAft>
                <a:spcPct val="0"/>
              </a:spcAft>
              <a:defRPr sz="2400">
                <a:solidFill>
                  <a:schemeClr val="tx1"/>
                </a:solidFill>
                <a:latin typeface="Times" pitchFamily="18" charset="0"/>
              </a:defRPr>
            </a:lvl8pPr>
            <a:lvl9pPr marL="3886200" indent="-228600" eaLnBrk="0" fontAlgn="base" hangingPunct="0">
              <a:spcBef>
                <a:spcPct val="0"/>
              </a:spcBef>
              <a:spcAft>
                <a:spcPct val="0"/>
              </a:spcAft>
              <a:defRPr sz="2400">
                <a:solidFill>
                  <a:schemeClr val="tx1"/>
                </a:solidFill>
                <a:latin typeface="Times" pitchFamily="18" charset="0"/>
              </a:defRPr>
            </a:lvl9pPr>
          </a:lstStyle>
          <a:p>
            <a:pPr algn="ctr" eaLnBrk="1" hangingPunct="1">
              <a:spcBef>
                <a:spcPct val="50000"/>
              </a:spcBef>
            </a:pPr>
            <a:r>
              <a:rPr lang="fr-FR" sz="4400">
                <a:solidFill>
                  <a:schemeClr val="tx2"/>
                </a:solidFill>
                <a:latin typeface="Times New Roman" pitchFamily="18" charset="0"/>
              </a:rPr>
              <a:t>Environnement</a:t>
            </a:r>
          </a:p>
        </p:txBody>
      </p:sp>
      <p:grpSp>
        <p:nvGrpSpPr>
          <p:cNvPr id="7176" name="Group 8"/>
          <p:cNvGrpSpPr>
            <a:grpSpLocks/>
          </p:cNvGrpSpPr>
          <p:nvPr/>
        </p:nvGrpSpPr>
        <p:grpSpPr bwMode="auto">
          <a:xfrm>
            <a:off x="6607178" y="4535528"/>
            <a:ext cx="3671888" cy="1200150"/>
            <a:chOff x="3198" y="2827"/>
            <a:chExt cx="2313" cy="756"/>
          </a:xfrm>
        </p:grpSpPr>
        <p:sp>
          <p:nvSpPr>
            <p:cNvPr id="7182" name="Text Box 9"/>
            <p:cNvSpPr txBox="1">
              <a:spLocks noChangeArrowheads="1"/>
            </p:cNvSpPr>
            <p:nvPr/>
          </p:nvSpPr>
          <p:spPr bwMode="auto">
            <a:xfrm>
              <a:off x="3295" y="2827"/>
              <a:ext cx="2216" cy="75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sz="2400">
                  <a:solidFill>
                    <a:schemeClr val="tx1"/>
                  </a:solidFill>
                  <a:latin typeface="Times" pitchFamily="18" charset="0"/>
                </a:defRPr>
              </a:lvl1pPr>
              <a:lvl2pPr marL="742950" indent="-285750">
                <a:defRPr sz="2400">
                  <a:solidFill>
                    <a:schemeClr val="tx1"/>
                  </a:solidFill>
                  <a:latin typeface="Times" pitchFamily="18" charset="0"/>
                </a:defRPr>
              </a:lvl2pPr>
              <a:lvl3pPr marL="1143000" indent="-228600">
                <a:defRPr sz="2400">
                  <a:solidFill>
                    <a:schemeClr val="tx1"/>
                  </a:solidFill>
                  <a:latin typeface="Times" pitchFamily="18" charset="0"/>
                </a:defRPr>
              </a:lvl3pPr>
              <a:lvl4pPr marL="1600200" indent="-228600">
                <a:defRPr sz="2400">
                  <a:solidFill>
                    <a:schemeClr val="tx1"/>
                  </a:solidFill>
                  <a:latin typeface="Times" pitchFamily="18" charset="0"/>
                </a:defRPr>
              </a:lvl4pPr>
              <a:lvl5pPr marL="2057400" indent="-228600">
                <a:defRPr sz="2400">
                  <a:solidFill>
                    <a:schemeClr val="tx1"/>
                  </a:solidFill>
                  <a:latin typeface="Times" pitchFamily="18" charset="0"/>
                </a:defRPr>
              </a:lvl5pPr>
              <a:lvl6pPr marL="2514600" indent="-228600" eaLnBrk="0" fontAlgn="base" hangingPunct="0">
                <a:spcBef>
                  <a:spcPct val="0"/>
                </a:spcBef>
                <a:spcAft>
                  <a:spcPct val="0"/>
                </a:spcAft>
                <a:defRPr sz="2400">
                  <a:solidFill>
                    <a:schemeClr val="tx1"/>
                  </a:solidFill>
                  <a:latin typeface="Times" pitchFamily="18" charset="0"/>
                </a:defRPr>
              </a:lvl6pPr>
              <a:lvl7pPr marL="2971800" indent="-228600" eaLnBrk="0" fontAlgn="base" hangingPunct="0">
                <a:spcBef>
                  <a:spcPct val="0"/>
                </a:spcBef>
                <a:spcAft>
                  <a:spcPct val="0"/>
                </a:spcAft>
                <a:defRPr sz="2400">
                  <a:solidFill>
                    <a:schemeClr val="tx1"/>
                  </a:solidFill>
                  <a:latin typeface="Times" pitchFamily="18" charset="0"/>
                </a:defRPr>
              </a:lvl7pPr>
              <a:lvl8pPr marL="3429000" indent="-228600" eaLnBrk="0" fontAlgn="base" hangingPunct="0">
                <a:spcBef>
                  <a:spcPct val="0"/>
                </a:spcBef>
                <a:spcAft>
                  <a:spcPct val="0"/>
                </a:spcAft>
                <a:defRPr sz="2400">
                  <a:solidFill>
                    <a:schemeClr val="tx1"/>
                  </a:solidFill>
                  <a:latin typeface="Times" pitchFamily="18" charset="0"/>
                </a:defRPr>
              </a:lvl8pPr>
              <a:lvl9pPr marL="3886200" indent="-228600" eaLnBrk="0" fontAlgn="base" hangingPunct="0">
                <a:spcBef>
                  <a:spcPct val="0"/>
                </a:spcBef>
                <a:spcAft>
                  <a:spcPct val="0"/>
                </a:spcAft>
                <a:defRPr sz="2400">
                  <a:solidFill>
                    <a:schemeClr val="tx1"/>
                  </a:solidFill>
                  <a:latin typeface="Times" pitchFamily="18" charset="0"/>
                </a:defRPr>
              </a:lvl9pPr>
            </a:lstStyle>
            <a:p>
              <a:pPr algn="ctr" eaLnBrk="1" hangingPunct="1">
                <a:spcBef>
                  <a:spcPct val="50000"/>
                </a:spcBef>
              </a:pPr>
              <a:r>
                <a:rPr lang="fr-FR" sz="3600" dirty="0">
                  <a:solidFill>
                    <a:schemeClr val="tx2"/>
                  </a:solidFill>
                  <a:latin typeface="Times New Roman" pitchFamily="18" charset="0"/>
                </a:rPr>
                <a:t>Caractéristiques génétiques</a:t>
              </a:r>
            </a:p>
          </p:txBody>
        </p:sp>
        <p:sp>
          <p:nvSpPr>
            <p:cNvPr id="2" name="AutoShape 10"/>
            <p:cNvSpPr>
              <a:spLocks noChangeArrowheads="1"/>
            </p:cNvSpPr>
            <p:nvPr/>
          </p:nvSpPr>
          <p:spPr bwMode="auto">
            <a:xfrm rot="7934152">
              <a:off x="3402" y="3045"/>
              <a:ext cx="318" cy="726"/>
            </a:xfrm>
            <a:prstGeom prst="downArrow">
              <a:avLst>
                <a:gd name="adj1" fmla="val 0"/>
                <a:gd name="adj2" fmla="val 71070"/>
              </a:avLst>
            </a:prstGeom>
            <a:solidFill>
              <a:schemeClr val="accent2"/>
            </a:solidFill>
            <a:ln w="152400" algn="ctr">
              <a:solidFill>
                <a:schemeClr val="accent2"/>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grpSp>
      <p:grpSp>
        <p:nvGrpSpPr>
          <p:cNvPr id="7179" name="Group 11"/>
          <p:cNvGrpSpPr>
            <a:grpSpLocks/>
          </p:cNvGrpSpPr>
          <p:nvPr/>
        </p:nvGrpSpPr>
        <p:grpSpPr bwMode="auto">
          <a:xfrm>
            <a:off x="1630365" y="4694241"/>
            <a:ext cx="3673475" cy="1446213"/>
            <a:chOff x="67" y="2957"/>
            <a:chExt cx="2314" cy="911"/>
          </a:xfrm>
        </p:grpSpPr>
        <p:sp>
          <p:nvSpPr>
            <p:cNvPr id="7180" name="AutoShape 12"/>
            <p:cNvSpPr>
              <a:spLocks noChangeArrowheads="1"/>
            </p:cNvSpPr>
            <p:nvPr/>
          </p:nvSpPr>
          <p:spPr bwMode="auto">
            <a:xfrm rot="-7384610">
              <a:off x="1859" y="2954"/>
              <a:ext cx="318" cy="726"/>
            </a:xfrm>
            <a:prstGeom prst="downArrow">
              <a:avLst>
                <a:gd name="adj1" fmla="val 0"/>
                <a:gd name="adj2" fmla="val 71070"/>
              </a:avLst>
            </a:prstGeom>
            <a:solidFill>
              <a:schemeClr val="accent2"/>
            </a:solidFill>
            <a:ln w="152400" algn="ctr">
              <a:solidFill>
                <a:schemeClr val="accent2"/>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7181" name="Text Box 13"/>
            <p:cNvSpPr txBox="1">
              <a:spLocks noChangeArrowheads="1"/>
            </p:cNvSpPr>
            <p:nvPr/>
          </p:nvSpPr>
          <p:spPr bwMode="auto">
            <a:xfrm>
              <a:off x="67" y="2957"/>
              <a:ext cx="1951" cy="91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2400">
                  <a:solidFill>
                    <a:schemeClr val="tx1"/>
                  </a:solidFill>
                  <a:latin typeface="Times" pitchFamily="18" charset="0"/>
                </a:defRPr>
              </a:lvl1pPr>
              <a:lvl2pPr marL="742950" indent="-285750">
                <a:defRPr sz="2400">
                  <a:solidFill>
                    <a:schemeClr val="tx1"/>
                  </a:solidFill>
                  <a:latin typeface="Times" pitchFamily="18" charset="0"/>
                </a:defRPr>
              </a:lvl2pPr>
              <a:lvl3pPr marL="1143000" indent="-228600">
                <a:defRPr sz="2400">
                  <a:solidFill>
                    <a:schemeClr val="tx1"/>
                  </a:solidFill>
                  <a:latin typeface="Times" pitchFamily="18" charset="0"/>
                </a:defRPr>
              </a:lvl3pPr>
              <a:lvl4pPr marL="1600200" indent="-228600">
                <a:defRPr sz="2400">
                  <a:solidFill>
                    <a:schemeClr val="tx1"/>
                  </a:solidFill>
                  <a:latin typeface="Times" pitchFamily="18" charset="0"/>
                </a:defRPr>
              </a:lvl4pPr>
              <a:lvl5pPr marL="2057400" indent="-228600">
                <a:defRPr sz="2400">
                  <a:solidFill>
                    <a:schemeClr val="tx1"/>
                  </a:solidFill>
                  <a:latin typeface="Times" pitchFamily="18" charset="0"/>
                </a:defRPr>
              </a:lvl5pPr>
              <a:lvl6pPr marL="2514600" indent="-228600" eaLnBrk="0" fontAlgn="base" hangingPunct="0">
                <a:spcBef>
                  <a:spcPct val="0"/>
                </a:spcBef>
                <a:spcAft>
                  <a:spcPct val="0"/>
                </a:spcAft>
                <a:defRPr sz="2400">
                  <a:solidFill>
                    <a:schemeClr val="tx1"/>
                  </a:solidFill>
                  <a:latin typeface="Times" pitchFamily="18" charset="0"/>
                </a:defRPr>
              </a:lvl6pPr>
              <a:lvl7pPr marL="2971800" indent="-228600" eaLnBrk="0" fontAlgn="base" hangingPunct="0">
                <a:spcBef>
                  <a:spcPct val="0"/>
                </a:spcBef>
                <a:spcAft>
                  <a:spcPct val="0"/>
                </a:spcAft>
                <a:defRPr sz="2400">
                  <a:solidFill>
                    <a:schemeClr val="tx1"/>
                  </a:solidFill>
                  <a:latin typeface="Times" pitchFamily="18" charset="0"/>
                </a:defRPr>
              </a:lvl7pPr>
              <a:lvl8pPr marL="3429000" indent="-228600" eaLnBrk="0" fontAlgn="base" hangingPunct="0">
                <a:spcBef>
                  <a:spcPct val="0"/>
                </a:spcBef>
                <a:spcAft>
                  <a:spcPct val="0"/>
                </a:spcAft>
                <a:defRPr sz="2400">
                  <a:solidFill>
                    <a:schemeClr val="tx1"/>
                  </a:solidFill>
                  <a:latin typeface="Times" pitchFamily="18" charset="0"/>
                </a:defRPr>
              </a:lvl8pPr>
              <a:lvl9pPr marL="3886200" indent="-228600" eaLnBrk="0" fontAlgn="base" hangingPunct="0">
                <a:spcBef>
                  <a:spcPct val="0"/>
                </a:spcBef>
                <a:spcAft>
                  <a:spcPct val="0"/>
                </a:spcAft>
                <a:defRPr sz="2400">
                  <a:solidFill>
                    <a:schemeClr val="tx1"/>
                  </a:solidFill>
                  <a:latin typeface="Times" pitchFamily="18" charset="0"/>
                </a:defRPr>
              </a:lvl9pPr>
            </a:lstStyle>
            <a:p>
              <a:pPr algn="ctr" eaLnBrk="1" hangingPunct="1">
                <a:spcBef>
                  <a:spcPct val="50000"/>
                </a:spcBef>
              </a:pPr>
              <a:r>
                <a:rPr lang="fr-FR" sz="4400" dirty="0">
                  <a:solidFill>
                    <a:schemeClr val="tx2"/>
                  </a:solidFill>
                  <a:latin typeface="Times New Roman" pitchFamily="18" charset="0"/>
                </a:rPr>
                <a:t>Mutations individuelles</a:t>
              </a:r>
            </a:p>
          </p:txBody>
        </p:sp>
      </p:grpSp>
      <p:sp>
        <p:nvSpPr>
          <p:cNvPr id="7178" name="WordArt 14"/>
          <p:cNvSpPr>
            <a:spLocks noChangeArrowheads="1" noChangeShapeType="1" noTextEdit="1"/>
          </p:cNvSpPr>
          <p:nvPr/>
        </p:nvSpPr>
        <p:spPr bwMode="auto">
          <a:xfrm>
            <a:off x="4583113" y="3357564"/>
            <a:ext cx="2914650" cy="638175"/>
          </a:xfrm>
          <a:prstGeom prst="rect">
            <a:avLst/>
          </a:prstGeom>
        </p:spPr>
        <p:txBody>
          <a:bodyPr wrap="none" fromWordArt="1">
            <a:prstTxWarp prst="textPlain">
              <a:avLst>
                <a:gd name="adj" fmla="val 50000"/>
              </a:avLst>
            </a:prstTxWarp>
          </a:bodyPr>
          <a:lstStyle/>
          <a:p>
            <a:pPr algn="ctr"/>
            <a:r>
              <a:rPr lang="en-US" sz="3600" i="1" kern="10">
                <a:ln w="9525">
                  <a:solidFill>
                    <a:srgbClr val="000000"/>
                  </a:solidFill>
                  <a:round/>
                  <a:headEnd/>
                  <a:tailEnd/>
                </a:ln>
                <a:solidFill>
                  <a:srgbClr val="FFFFFF"/>
                </a:solidFill>
                <a:effectLst>
                  <a:outerShdw dist="35921" dir="2700000" algn="ctr" rotWithShape="0">
                    <a:srgbClr val="808080">
                      <a:alpha val="79999"/>
                    </a:srgbClr>
                  </a:outerShdw>
                </a:effectLst>
                <a:latin typeface="Arial Black"/>
              </a:rPr>
              <a:t>Symptomes</a:t>
            </a:r>
          </a:p>
        </p:txBody>
      </p:sp>
      <p:sp>
        <p:nvSpPr>
          <p:cNvPr id="7183" name="Text Box 15"/>
          <p:cNvSpPr txBox="1">
            <a:spLocks noChangeArrowheads="1"/>
          </p:cNvSpPr>
          <p:nvPr/>
        </p:nvSpPr>
        <p:spPr bwMode="auto">
          <a:xfrm>
            <a:off x="7896225" y="981076"/>
            <a:ext cx="2520950" cy="18018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2400">
                <a:solidFill>
                  <a:schemeClr val="tx1"/>
                </a:solidFill>
                <a:latin typeface="Times" pitchFamily="18" charset="0"/>
              </a:defRPr>
            </a:lvl1pPr>
            <a:lvl2pPr marL="742950" indent="-285750">
              <a:defRPr sz="2400">
                <a:solidFill>
                  <a:schemeClr val="tx1"/>
                </a:solidFill>
                <a:latin typeface="Times" pitchFamily="18" charset="0"/>
              </a:defRPr>
            </a:lvl2pPr>
            <a:lvl3pPr marL="1143000" indent="-228600">
              <a:defRPr sz="2400">
                <a:solidFill>
                  <a:schemeClr val="tx1"/>
                </a:solidFill>
                <a:latin typeface="Times" pitchFamily="18" charset="0"/>
              </a:defRPr>
            </a:lvl3pPr>
            <a:lvl4pPr marL="1600200" indent="-228600">
              <a:defRPr sz="2400">
                <a:solidFill>
                  <a:schemeClr val="tx1"/>
                </a:solidFill>
                <a:latin typeface="Times" pitchFamily="18" charset="0"/>
              </a:defRPr>
            </a:lvl4pPr>
            <a:lvl5pPr marL="2057400" indent="-228600">
              <a:defRPr sz="2400">
                <a:solidFill>
                  <a:schemeClr val="tx1"/>
                </a:solidFill>
                <a:latin typeface="Times" pitchFamily="18" charset="0"/>
              </a:defRPr>
            </a:lvl5pPr>
            <a:lvl6pPr marL="2514600" indent="-228600" eaLnBrk="0" fontAlgn="base" hangingPunct="0">
              <a:spcBef>
                <a:spcPct val="0"/>
              </a:spcBef>
              <a:spcAft>
                <a:spcPct val="0"/>
              </a:spcAft>
              <a:defRPr sz="2400">
                <a:solidFill>
                  <a:schemeClr val="tx1"/>
                </a:solidFill>
                <a:latin typeface="Times" pitchFamily="18" charset="0"/>
              </a:defRPr>
            </a:lvl6pPr>
            <a:lvl7pPr marL="2971800" indent="-228600" eaLnBrk="0" fontAlgn="base" hangingPunct="0">
              <a:spcBef>
                <a:spcPct val="0"/>
              </a:spcBef>
              <a:spcAft>
                <a:spcPct val="0"/>
              </a:spcAft>
              <a:defRPr sz="2400">
                <a:solidFill>
                  <a:schemeClr val="tx1"/>
                </a:solidFill>
                <a:latin typeface="Times" pitchFamily="18" charset="0"/>
              </a:defRPr>
            </a:lvl7pPr>
            <a:lvl8pPr marL="3429000" indent="-228600" eaLnBrk="0" fontAlgn="base" hangingPunct="0">
              <a:spcBef>
                <a:spcPct val="0"/>
              </a:spcBef>
              <a:spcAft>
                <a:spcPct val="0"/>
              </a:spcAft>
              <a:defRPr sz="2400">
                <a:solidFill>
                  <a:schemeClr val="tx1"/>
                </a:solidFill>
                <a:latin typeface="Times" pitchFamily="18" charset="0"/>
              </a:defRPr>
            </a:lvl8pPr>
            <a:lvl9pPr marL="3886200" indent="-228600" eaLnBrk="0" fontAlgn="base" hangingPunct="0">
              <a:spcBef>
                <a:spcPct val="0"/>
              </a:spcBef>
              <a:spcAft>
                <a:spcPct val="0"/>
              </a:spcAft>
              <a:defRPr sz="2400">
                <a:solidFill>
                  <a:schemeClr val="tx1"/>
                </a:solidFill>
                <a:latin typeface="Times" pitchFamily="18" charset="0"/>
              </a:defRPr>
            </a:lvl9pPr>
          </a:lstStyle>
          <a:p>
            <a:pPr algn="ctr" eaLnBrk="1" hangingPunct="1">
              <a:spcBef>
                <a:spcPct val="50000"/>
              </a:spcBef>
            </a:pPr>
            <a:r>
              <a:rPr lang="fr-FR" sz="2800">
                <a:solidFill>
                  <a:schemeClr val="tx2"/>
                </a:solidFill>
                <a:latin typeface="Times New Roman" pitchFamily="18" charset="0"/>
              </a:rPr>
              <a:t>Xénobiotique</a:t>
            </a:r>
          </a:p>
          <a:p>
            <a:pPr algn="ctr" eaLnBrk="1" hangingPunct="1">
              <a:spcBef>
                <a:spcPct val="50000"/>
              </a:spcBef>
            </a:pPr>
            <a:r>
              <a:rPr lang="fr-FR" sz="2800">
                <a:solidFill>
                  <a:schemeClr val="tx2"/>
                </a:solidFill>
                <a:latin typeface="Times New Roman" pitchFamily="18" charset="0"/>
              </a:rPr>
              <a:t>Microbe</a:t>
            </a:r>
          </a:p>
          <a:p>
            <a:pPr algn="ctr" eaLnBrk="1" hangingPunct="1">
              <a:spcBef>
                <a:spcPct val="50000"/>
              </a:spcBef>
            </a:pPr>
            <a:r>
              <a:rPr lang="fr-FR" sz="2800">
                <a:solidFill>
                  <a:schemeClr val="tx2"/>
                </a:solidFill>
                <a:latin typeface="Times New Roman" pitchFamily="18" charset="0"/>
              </a:rPr>
              <a:t>Art de vivre</a:t>
            </a:r>
          </a:p>
        </p:txBody>
      </p:sp>
      <p:sp>
        <p:nvSpPr>
          <p:cNvPr id="3" name="ZoneTexte 2"/>
          <p:cNvSpPr txBox="1"/>
          <p:nvPr/>
        </p:nvSpPr>
        <p:spPr>
          <a:xfrm>
            <a:off x="6661150" y="6175416"/>
            <a:ext cx="3979732" cy="369332"/>
          </a:xfrm>
          <a:prstGeom prst="rect">
            <a:avLst/>
          </a:prstGeom>
          <a:noFill/>
        </p:spPr>
        <p:txBody>
          <a:bodyPr wrap="square" rtlCol="0">
            <a:spAutoFit/>
          </a:bodyPr>
          <a:lstStyle/>
          <a:p>
            <a:r>
              <a:rPr lang="fr-FR" dirty="0"/>
              <a:t>Médecine Stratifiée ou populationnelle</a:t>
            </a:r>
            <a:endParaRPr lang="en-US" dirty="0"/>
          </a:p>
        </p:txBody>
      </p:sp>
      <p:sp>
        <p:nvSpPr>
          <p:cNvPr id="17" name="ZoneTexte 16"/>
          <p:cNvSpPr txBox="1"/>
          <p:nvPr/>
        </p:nvSpPr>
        <p:spPr>
          <a:xfrm>
            <a:off x="902375" y="6195775"/>
            <a:ext cx="4207508" cy="369332"/>
          </a:xfrm>
          <a:prstGeom prst="rect">
            <a:avLst/>
          </a:prstGeom>
          <a:noFill/>
        </p:spPr>
        <p:txBody>
          <a:bodyPr wrap="square" rtlCol="0">
            <a:spAutoFit/>
          </a:bodyPr>
          <a:lstStyle/>
          <a:p>
            <a:r>
              <a:rPr lang="fr-FR" dirty="0"/>
              <a:t>Médecine Personnalisée / de précision</a:t>
            </a:r>
            <a:endParaRPr lang="en-US" dirty="0"/>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1" fill="hold" grpId="0" nodeType="clickEffect">
                                  <p:stCondLst>
                                    <p:cond delay="0"/>
                                  </p:stCondLst>
                                  <p:childTnLst>
                                    <p:set>
                                      <p:cBhvr>
                                        <p:cTn id="6" dur="1" fill="hold">
                                          <p:stCondLst>
                                            <p:cond delay="0"/>
                                          </p:stCondLst>
                                        </p:cTn>
                                        <p:tgtEl>
                                          <p:spTgt spid="7183"/>
                                        </p:tgtEl>
                                        <p:attrNameLst>
                                          <p:attrName>style.visibility</p:attrName>
                                        </p:attrNameLst>
                                      </p:cBhvr>
                                      <p:to>
                                        <p:strVal val="visible"/>
                                      </p:to>
                                    </p:set>
                                    <p:anim calcmode="lin" valueType="num">
                                      <p:cBhvr additive="base">
                                        <p:cTn id="7" dur="500" fill="hold"/>
                                        <p:tgtEl>
                                          <p:spTgt spid="7183"/>
                                        </p:tgtEl>
                                        <p:attrNameLst>
                                          <p:attrName>ppt_x</p:attrName>
                                        </p:attrNameLst>
                                      </p:cBhvr>
                                      <p:tavLst>
                                        <p:tav tm="0">
                                          <p:val>
                                            <p:strVal val="#ppt_x"/>
                                          </p:val>
                                        </p:tav>
                                        <p:tav tm="100000">
                                          <p:val>
                                            <p:strVal val="#ppt_x"/>
                                          </p:val>
                                        </p:tav>
                                      </p:tavLst>
                                    </p:anim>
                                    <p:anim calcmode="lin" valueType="num">
                                      <p:cBhvr additive="base">
                                        <p:cTn id="8" dur="500" fill="hold"/>
                                        <p:tgtEl>
                                          <p:spTgt spid="7183"/>
                                        </p:tgtEl>
                                        <p:attrNameLst>
                                          <p:attrName>ppt_y</p:attrName>
                                        </p:attrNameLst>
                                      </p:cBhvr>
                                      <p:tavLst>
                                        <p:tav tm="0">
                                          <p:val>
                                            <p:strVal val="0-#ppt_h/2"/>
                                          </p:val>
                                        </p:tav>
                                        <p:tav tm="100000">
                                          <p:val>
                                            <p:strVal val="#ppt_y"/>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2" presetClass="entr" presetSubtype="4" fill="hold" nodeType="clickEffect">
                                  <p:stCondLst>
                                    <p:cond delay="0"/>
                                  </p:stCondLst>
                                  <p:childTnLst>
                                    <p:set>
                                      <p:cBhvr>
                                        <p:cTn id="12" dur="1" fill="hold">
                                          <p:stCondLst>
                                            <p:cond delay="0"/>
                                          </p:stCondLst>
                                        </p:cTn>
                                        <p:tgtEl>
                                          <p:spTgt spid="7176"/>
                                        </p:tgtEl>
                                        <p:attrNameLst>
                                          <p:attrName>style.visibility</p:attrName>
                                        </p:attrNameLst>
                                      </p:cBhvr>
                                      <p:to>
                                        <p:strVal val="visible"/>
                                      </p:to>
                                    </p:set>
                                    <p:anim calcmode="lin" valueType="num">
                                      <p:cBhvr additive="base">
                                        <p:cTn id="13" dur="500" fill="hold"/>
                                        <p:tgtEl>
                                          <p:spTgt spid="7176"/>
                                        </p:tgtEl>
                                        <p:attrNameLst>
                                          <p:attrName>ppt_x</p:attrName>
                                        </p:attrNameLst>
                                      </p:cBhvr>
                                      <p:tavLst>
                                        <p:tav tm="0">
                                          <p:val>
                                            <p:strVal val="#ppt_x"/>
                                          </p:val>
                                        </p:tav>
                                        <p:tav tm="100000">
                                          <p:val>
                                            <p:strVal val="#ppt_x"/>
                                          </p:val>
                                        </p:tav>
                                      </p:tavLst>
                                    </p:anim>
                                    <p:anim calcmode="lin" valueType="num">
                                      <p:cBhvr additive="base">
                                        <p:cTn id="14" dur="500" fill="hold"/>
                                        <p:tgtEl>
                                          <p:spTgt spid="7176"/>
                                        </p:tgtEl>
                                        <p:attrNameLst>
                                          <p:attrName>ppt_y</p:attrName>
                                        </p:attrNameLst>
                                      </p:cBhvr>
                                      <p:tavLst>
                                        <p:tav tm="0">
                                          <p:val>
                                            <p:strVal val="1+#ppt_h/2"/>
                                          </p:val>
                                        </p:tav>
                                        <p:tav tm="100000">
                                          <p:val>
                                            <p:strVal val="#ppt_y"/>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2" presetClass="entr" presetSubtype="4" fill="hold" nodeType="clickEffect">
                                  <p:stCondLst>
                                    <p:cond delay="0"/>
                                  </p:stCondLst>
                                  <p:childTnLst>
                                    <p:set>
                                      <p:cBhvr>
                                        <p:cTn id="22" dur="1" fill="hold">
                                          <p:stCondLst>
                                            <p:cond delay="0"/>
                                          </p:stCondLst>
                                        </p:cTn>
                                        <p:tgtEl>
                                          <p:spTgt spid="7179"/>
                                        </p:tgtEl>
                                        <p:attrNameLst>
                                          <p:attrName>style.visibility</p:attrName>
                                        </p:attrNameLst>
                                      </p:cBhvr>
                                      <p:to>
                                        <p:strVal val="visible"/>
                                      </p:to>
                                    </p:set>
                                    <p:anim calcmode="lin" valueType="num">
                                      <p:cBhvr additive="base">
                                        <p:cTn id="23" dur="500" fill="hold"/>
                                        <p:tgtEl>
                                          <p:spTgt spid="7179"/>
                                        </p:tgtEl>
                                        <p:attrNameLst>
                                          <p:attrName>ppt_x</p:attrName>
                                        </p:attrNameLst>
                                      </p:cBhvr>
                                      <p:tavLst>
                                        <p:tav tm="0">
                                          <p:val>
                                            <p:strVal val="#ppt_x"/>
                                          </p:val>
                                        </p:tav>
                                        <p:tav tm="100000">
                                          <p:val>
                                            <p:strVal val="#ppt_x"/>
                                          </p:val>
                                        </p:tav>
                                      </p:tavLst>
                                    </p:anim>
                                    <p:anim calcmode="lin" valueType="num">
                                      <p:cBhvr additive="base">
                                        <p:cTn id="24" dur="500" fill="hold"/>
                                        <p:tgtEl>
                                          <p:spTgt spid="7179"/>
                                        </p:tgtEl>
                                        <p:attrNameLst>
                                          <p:attrName>ppt_y</p:attrName>
                                        </p:attrNameLst>
                                      </p:cBhvr>
                                      <p:tavLst>
                                        <p:tav tm="0">
                                          <p:val>
                                            <p:strVal val="1+#ppt_h/2"/>
                                          </p:val>
                                        </p:tav>
                                        <p:tav tm="100000">
                                          <p:val>
                                            <p:strVal val="#ppt_y"/>
                                          </p:val>
                                        </p:tav>
                                      </p:tavLst>
                                    </p:anim>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1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183" grpId="0" autoUpdateAnimBg="0"/>
      <p:bldP spid="3" grpId="0"/>
      <p:bldP spid="17" grpId="0"/>
    </p:bld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9" name="Rectangle 8">
            <a:extLst>
              <a:ext uri="{FF2B5EF4-FFF2-40B4-BE49-F238E27FC236}">
                <a16:creationId xmlns:a16="http://schemas.microsoft.com/office/drawing/2014/main" xmlns="" id="{0E2F58BF-12E5-4B5A-AD25-4DAAA2742A7B}"/>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re 1">
            <a:extLst>
              <a:ext uri="{FF2B5EF4-FFF2-40B4-BE49-F238E27FC236}">
                <a16:creationId xmlns:a16="http://schemas.microsoft.com/office/drawing/2014/main" xmlns="" id="{5EC76AD4-FE20-4F62-88FC-085892194140}"/>
              </a:ext>
            </a:extLst>
          </p:cNvPr>
          <p:cNvSpPr>
            <a:spLocks noGrp="1"/>
          </p:cNvSpPr>
          <p:nvPr>
            <p:ph type="title"/>
          </p:nvPr>
        </p:nvSpPr>
        <p:spPr>
          <a:xfrm>
            <a:off x="477981" y="1122363"/>
            <a:ext cx="4023360" cy="3204134"/>
          </a:xfrm>
        </p:spPr>
        <p:txBody>
          <a:bodyPr vert="horz" lIns="91440" tIns="45720" rIns="91440" bIns="45720" rtlCol="0" anchor="b">
            <a:normAutofit/>
          </a:bodyPr>
          <a:lstStyle/>
          <a:p>
            <a:r>
              <a:rPr lang="fr-FR" sz="3700"/>
              <a:t>Evolution temporelle de la biologie-santé, Valorisation de la recherche fondamentale</a:t>
            </a:r>
          </a:p>
        </p:txBody>
      </p:sp>
      <p:sp>
        <p:nvSpPr>
          <p:cNvPr id="11" name="!!accent">
            <a:extLst>
              <a:ext uri="{FF2B5EF4-FFF2-40B4-BE49-F238E27FC236}">
                <a16:creationId xmlns:a16="http://schemas.microsoft.com/office/drawing/2014/main" xmlns="" id="{AF2F604E-43BE-4DC3-B983-E071523364F8}"/>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rot="5400000">
            <a:off x="759921" y="346791"/>
            <a:ext cx="146304" cy="70408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latin typeface="Calibri" panose="020F0502020204030204"/>
            </a:endParaRPr>
          </a:p>
        </p:txBody>
      </p:sp>
      <p:sp>
        <p:nvSpPr>
          <p:cNvPr id="13" name="Rectangle 12">
            <a:extLst>
              <a:ext uri="{FF2B5EF4-FFF2-40B4-BE49-F238E27FC236}">
                <a16:creationId xmlns:a16="http://schemas.microsoft.com/office/drawing/2014/main" xmlns="" id="{08C9B587-E65E-4B52-B37C-ABEBB6E87928}"/>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481029" y="4546920"/>
            <a:ext cx="4023360" cy="18288"/>
          </a:xfrm>
          <a:prstGeom prst="rect">
            <a:avLst/>
          </a:prstGeom>
          <a:solidFill>
            <a:srgbClr val="D5D5D5"/>
          </a:solidFill>
          <a:ln w="317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latin typeface="Calibri" panose="020F0502020204030204"/>
            </a:endParaRPr>
          </a:p>
        </p:txBody>
      </p:sp>
      <p:pic>
        <p:nvPicPr>
          <p:cNvPr id="4" name="Image 1">
            <a:extLst>
              <a:ext uri="{FF2B5EF4-FFF2-40B4-BE49-F238E27FC236}">
                <a16:creationId xmlns:a16="http://schemas.microsoft.com/office/drawing/2014/main" xmlns="" id="{B1E8968D-20F4-4790-B162-48D90305515F}"/>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r="16706" b="1"/>
          <a:stretch/>
        </p:blipFill>
        <p:spPr bwMode="auto">
          <a:xfrm>
            <a:off x="4868487" y="0"/>
            <a:ext cx="7323513" cy="6857990"/>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09421886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Rectangle 10">
            <a:extLst>
              <a:ext uri="{FF2B5EF4-FFF2-40B4-BE49-F238E27FC236}">
                <a16:creationId xmlns:a16="http://schemas.microsoft.com/office/drawing/2014/main" xmlns="" id="{ACADD6CE-343F-471F-A7B4-C728F8A3D1B6}"/>
              </a:ext>
            </a:extLst>
          </p:cNvPr>
          <p:cNvSpPr/>
          <p:nvPr/>
        </p:nvSpPr>
        <p:spPr>
          <a:xfrm>
            <a:off x="0" y="0"/>
            <a:ext cx="7158251" cy="685800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p>
        </p:txBody>
      </p:sp>
      <p:pic>
        <p:nvPicPr>
          <p:cNvPr id="3" name="Image 2"/>
          <p:cNvPicPr>
            <a:picLocks noChangeAspect="1"/>
          </p:cNvPicPr>
          <p:nvPr/>
        </p:nvPicPr>
        <p:blipFill>
          <a:blip r:embed="rId2"/>
          <a:stretch>
            <a:fillRect/>
          </a:stretch>
        </p:blipFill>
        <p:spPr>
          <a:xfrm>
            <a:off x="7500055" y="131905"/>
            <a:ext cx="4007904" cy="3745481"/>
          </a:xfrm>
          <a:prstGeom prst="rect">
            <a:avLst/>
          </a:prstGeom>
        </p:spPr>
      </p:pic>
      <p:sp>
        <p:nvSpPr>
          <p:cNvPr id="2" name="Titre 1"/>
          <p:cNvSpPr>
            <a:spLocks noGrp="1"/>
          </p:cNvSpPr>
          <p:nvPr>
            <p:ph type="title"/>
          </p:nvPr>
        </p:nvSpPr>
        <p:spPr>
          <a:xfrm>
            <a:off x="1024129" y="585216"/>
            <a:ext cx="5062511" cy="1499616"/>
          </a:xfrm>
        </p:spPr>
        <p:txBody>
          <a:bodyPr vert="horz" lIns="91440" tIns="45720" rIns="91440" bIns="45720" rtlCol="0" anchor="ctr">
            <a:normAutofit/>
          </a:bodyPr>
          <a:lstStyle/>
          <a:p>
            <a:r>
              <a:rPr lang="en-US" dirty="0">
                <a:solidFill>
                  <a:srgbClr val="FFFFFF"/>
                </a:solidFill>
              </a:rPr>
              <a:t>Les </a:t>
            </a:r>
            <a:r>
              <a:rPr lang="en-US" dirty="0" err="1">
                <a:solidFill>
                  <a:srgbClr val="FFFFFF"/>
                </a:solidFill>
              </a:rPr>
              <a:t>fonctions</a:t>
            </a:r>
            <a:r>
              <a:rPr lang="en-US" dirty="0">
                <a:solidFill>
                  <a:srgbClr val="FFFFFF"/>
                </a:solidFill>
              </a:rPr>
              <a:t> </a:t>
            </a:r>
            <a:r>
              <a:rPr lang="en-US" dirty="0" err="1">
                <a:solidFill>
                  <a:srgbClr val="FFFFFF"/>
                </a:solidFill>
              </a:rPr>
              <a:t>d’une</a:t>
            </a:r>
            <a:r>
              <a:rPr lang="en-US" dirty="0">
                <a:solidFill>
                  <a:srgbClr val="FFFFFF"/>
                </a:solidFill>
              </a:rPr>
              <a:t> cellule</a:t>
            </a:r>
          </a:p>
        </p:txBody>
      </p:sp>
      <p:sp>
        <p:nvSpPr>
          <p:cNvPr id="4" name="ZoneTexte 3"/>
          <p:cNvSpPr txBox="1"/>
          <p:nvPr/>
        </p:nvSpPr>
        <p:spPr>
          <a:xfrm>
            <a:off x="1024129" y="2286000"/>
            <a:ext cx="5081232" cy="3931920"/>
          </a:xfrm>
          <a:prstGeom prst="rect">
            <a:avLst/>
          </a:prstGeom>
        </p:spPr>
        <p:txBody>
          <a:bodyPr vert="horz" lIns="91440" tIns="45720" rIns="91440" bIns="45720" rtlCol="0">
            <a:normAutofit lnSpcReduction="10000"/>
          </a:bodyPr>
          <a:lstStyle/>
          <a:p>
            <a:pPr indent="-228600">
              <a:lnSpc>
                <a:spcPct val="80000"/>
              </a:lnSpc>
              <a:buFont typeface="Arial" panose="020B0604020202020204" pitchFamily="34" charset="0"/>
              <a:buChar char="•"/>
            </a:pPr>
            <a:r>
              <a:rPr lang="fr-FR" sz="2800" b="1" dirty="0">
                <a:solidFill>
                  <a:srgbClr val="FFFFFF"/>
                </a:solidFill>
              </a:rPr>
              <a:t>Se reproduire</a:t>
            </a:r>
          </a:p>
          <a:p>
            <a:pPr marL="742950" lvl="1" indent="-228600">
              <a:lnSpc>
                <a:spcPct val="80000"/>
              </a:lnSpc>
              <a:buFont typeface="Arial" panose="020B0604020202020204" pitchFamily="34" charset="0"/>
              <a:buChar char="•"/>
            </a:pPr>
            <a:r>
              <a:rPr lang="fr-FR" dirty="0">
                <a:solidFill>
                  <a:srgbClr val="FFFFFF"/>
                </a:solidFill>
              </a:rPr>
              <a:t>Synthétiser des blocs de base</a:t>
            </a:r>
          </a:p>
          <a:p>
            <a:pPr marL="742950" lvl="1" indent="-228600">
              <a:lnSpc>
                <a:spcPct val="80000"/>
              </a:lnSpc>
              <a:buFont typeface="Arial" panose="020B0604020202020204" pitchFamily="34" charset="0"/>
              <a:buChar char="•"/>
            </a:pPr>
            <a:r>
              <a:rPr lang="fr-FR" dirty="0">
                <a:solidFill>
                  <a:srgbClr val="FFFFFF"/>
                </a:solidFill>
              </a:rPr>
              <a:t>Assembler ces blocs en dispositifs</a:t>
            </a:r>
          </a:p>
          <a:p>
            <a:pPr marL="742950" lvl="1" indent="-228600">
              <a:lnSpc>
                <a:spcPct val="80000"/>
              </a:lnSpc>
              <a:buFont typeface="Arial" panose="020B0604020202020204" pitchFamily="34" charset="0"/>
              <a:buChar char="•"/>
            </a:pPr>
            <a:r>
              <a:rPr lang="fr-FR" dirty="0">
                <a:solidFill>
                  <a:srgbClr val="FFFFFF"/>
                </a:solidFill>
              </a:rPr>
              <a:t>Fabriquer et stocker de l’énergie</a:t>
            </a:r>
          </a:p>
          <a:p>
            <a:pPr marL="742950" lvl="1" indent="-228600">
              <a:lnSpc>
                <a:spcPct val="80000"/>
              </a:lnSpc>
              <a:buFont typeface="Arial" panose="020B0604020202020204" pitchFamily="34" charset="0"/>
              <a:buChar char="•"/>
            </a:pPr>
            <a:endParaRPr lang="fr-FR" dirty="0">
              <a:solidFill>
                <a:srgbClr val="FFFFFF"/>
              </a:solidFill>
            </a:endParaRPr>
          </a:p>
          <a:p>
            <a:pPr indent="-228600">
              <a:lnSpc>
                <a:spcPct val="80000"/>
              </a:lnSpc>
              <a:buFont typeface="Arial" panose="020B0604020202020204" pitchFamily="34" charset="0"/>
              <a:buChar char="•"/>
            </a:pPr>
            <a:endParaRPr lang="fr-FR" dirty="0">
              <a:solidFill>
                <a:srgbClr val="FFFFFF"/>
              </a:solidFill>
            </a:endParaRPr>
          </a:p>
          <a:p>
            <a:pPr indent="-228600">
              <a:lnSpc>
                <a:spcPct val="80000"/>
              </a:lnSpc>
              <a:buFont typeface="Arial" panose="020B0604020202020204" pitchFamily="34" charset="0"/>
              <a:buChar char="•"/>
            </a:pPr>
            <a:r>
              <a:rPr lang="fr-FR" sz="2800" b="1" dirty="0">
                <a:solidFill>
                  <a:srgbClr val="FFFFFF"/>
                </a:solidFill>
              </a:rPr>
              <a:t>Rester Vivante</a:t>
            </a:r>
          </a:p>
          <a:p>
            <a:pPr marL="742950" lvl="1" indent="-228600">
              <a:lnSpc>
                <a:spcPct val="80000"/>
              </a:lnSpc>
              <a:buFont typeface="Arial" panose="020B0604020202020204" pitchFamily="34" charset="0"/>
              <a:buChar char="•"/>
            </a:pPr>
            <a:r>
              <a:rPr lang="fr-FR" dirty="0">
                <a:solidFill>
                  <a:srgbClr val="FFFFFF"/>
                </a:solidFill>
              </a:rPr>
              <a:t>Détecter l’environnement</a:t>
            </a:r>
          </a:p>
          <a:p>
            <a:pPr marL="742950" lvl="1" indent="-228600">
              <a:lnSpc>
                <a:spcPct val="80000"/>
              </a:lnSpc>
              <a:buFont typeface="Arial" panose="020B0604020202020204" pitchFamily="34" charset="0"/>
              <a:buChar char="•"/>
            </a:pPr>
            <a:r>
              <a:rPr lang="fr-FR" dirty="0">
                <a:solidFill>
                  <a:srgbClr val="FFFFFF"/>
                </a:solidFill>
              </a:rPr>
              <a:t>Détecter son état interne</a:t>
            </a:r>
          </a:p>
          <a:p>
            <a:pPr marL="742950" lvl="1" indent="-228600">
              <a:lnSpc>
                <a:spcPct val="80000"/>
              </a:lnSpc>
              <a:buFont typeface="Arial" panose="020B0604020202020204" pitchFamily="34" charset="0"/>
              <a:buChar char="•"/>
            </a:pPr>
            <a:r>
              <a:rPr lang="fr-FR" dirty="0">
                <a:solidFill>
                  <a:srgbClr val="FFFFFF"/>
                </a:solidFill>
              </a:rPr>
              <a:t>Se modifier en fonction de l’environnement</a:t>
            </a:r>
          </a:p>
          <a:p>
            <a:pPr marL="742950" lvl="1" indent="-228600">
              <a:lnSpc>
                <a:spcPct val="80000"/>
              </a:lnSpc>
              <a:buFont typeface="Arial" panose="020B0604020202020204" pitchFamily="34" charset="0"/>
              <a:buChar char="•"/>
            </a:pPr>
            <a:r>
              <a:rPr lang="fr-FR" dirty="0">
                <a:solidFill>
                  <a:srgbClr val="FFFFFF"/>
                </a:solidFill>
              </a:rPr>
              <a:t>Communiquer avec les autres cellules</a:t>
            </a:r>
          </a:p>
          <a:p>
            <a:pPr indent="-228600">
              <a:lnSpc>
                <a:spcPct val="80000"/>
              </a:lnSpc>
              <a:buFont typeface="Arial" panose="020B0604020202020204" pitchFamily="34" charset="0"/>
              <a:buChar char="•"/>
            </a:pPr>
            <a:endParaRPr lang="fr-FR" dirty="0">
              <a:solidFill>
                <a:srgbClr val="FFFFFF"/>
              </a:solidFill>
            </a:endParaRPr>
          </a:p>
          <a:p>
            <a:pPr indent="-228600">
              <a:lnSpc>
                <a:spcPct val="80000"/>
              </a:lnSpc>
              <a:buFont typeface="Arial" panose="020B0604020202020204" pitchFamily="34" charset="0"/>
              <a:buChar char="•"/>
            </a:pPr>
            <a:r>
              <a:rPr lang="fr-FR" sz="2800" b="1" dirty="0">
                <a:solidFill>
                  <a:srgbClr val="FFFFFF"/>
                </a:solidFill>
              </a:rPr>
              <a:t>Réaliser des taches spécialisées</a:t>
            </a:r>
          </a:p>
          <a:p>
            <a:pPr marL="742950" lvl="1" indent="-228600">
              <a:lnSpc>
                <a:spcPct val="80000"/>
              </a:lnSpc>
              <a:buFont typeface="Arial" panose="020B0604020202020204" pitchFamily="34" charset="0"/>
              <a:buChar char="•"/>
            </a:pPr>
            <a:r>
              <a:rPr lang="fr-FR" dirty="0">
                <a:solidFill>
                  <a:srgbClr val="FFFFFF"/>
                </a:solidFill>
              </a:rPr>
              <a:t>Construire des organismes multicellulaires</a:t>
            </a:r>
          </a:p>
          <a:p>
            <a:pPr marL="742950" lvl="1" indent="-228600">
              <a:lnSpc>
                <a:spcPct val="80000"/>
              </a:lnSpc>
              <a:buFont typeface="Arial" panose="020B0604020202020204" pitchFamily="34" charset="0"/>
              <a:buChar char="•"/>
            </a:pPr>
            <a:r>
              <a:rPr lang="fr-FR" dirty="0">
                <a:solidFill>
                  <a:srgbClr val="FFFFFF"/>
                </a:solidFill>
              </a:rPr>
              <a:t>Partager le travail</a:t>
            </a:r>
          </a:p>
          <a:p>
            <a:pPr marL="742950" lvl="1" indent="-228600">
              <a:lnSpc>
                <a:spcPct val="80000"/>
              </a:lnSpc>
              <a:buFont typeface="Arial" panose="020B0604020202020204" pitchFamily="34" charset="0"/>
              <a:buChar char="•"/>
            </a:pPr>
            <a:r>
              <a:rPr lang="fr-FR" dirty="0">
                <a:solidFill>
                  <a:srgbClr val="FFFFFF"/>
                </a:solidFill>
              </a:rPr>
              <a:t>Adaptation à des conditions extrêmes	</a:t>
            </a:r>
          </a:p>
        </p:txBody>
      </p:sp>
      <p:pic>
        <p:nvPicPr>
          <p:cNvPr id="5" name="Image 4"/>
          <p:cNvPicPr>
            <a:picLocks noChangeAspect="1"/>
          </p:cNvPicPr>
          <p:nvPr/>
        </p:nvPicPr>
        <p:blipFill>
          <a:blip r:embed="rId3"/>
          <a:stretch>
            <a:fillRect/>
          </a:stretch>
        </p:blipFill>
        <p:spPr>
          <a:xfrm>
            <a:off x="8024133" y="4703445"/>
            <a:ext cx="3028950" cy="1514475"/>
          </a:xfrm>
          <a:prstGeom prst="rect">
            <a:avLst/>
          </a:prstGeom>
        </p:spPr>
      </p:pic>
      <p:sp>
        <p:nvSpPr>
          <p:cNvPr id="6" name="ZoneTexte 5"/>
          <p:cNvSpPr txBox="1"/>
          <p:nvPr/>
        </p:nvSpPr>
        <p:spPr>
          <a:xfrm>
            <a:off x="7209692" y="6214795"/>
            <a:ext cx="5158153" cy="646331"/>
          </a:xfrm>
          <a:prstGeom prst="rect">
            <a:avLst/>
          </a:prstGeom>
          <a:noFill/>
        </p:spPr>
        <p:txBody>
          <a:bodyPr wrap="square" rtlCol="0">
            <a:spAutoFit/>
          </a:bodyPr>
          <a:lstStyle/>
          <a:p>
            <a:r>
              <a:rPr lang="fr-FR" dirty="0"/>
              <a:t>http://www.bbc.com/earth/story/20150313-the-toughest-animals-on-earth</a:t>
            </a:r>
          </a:p>
        </p:txBody>
      </p:sp>
      <p:sp>
        <p:nvSpPr>
          <p:cNvPr id="7" name="Rectangle 6"/>
          <p:cNvSpPr/>
          <p:nvPr/>
        </p:nvSpPr>
        <p:spPr>
          <a:xfrm>
            <a:off x="8359246" y="3824625"/>
            <a:ext cx="2507353" cy="369332"/>
          </a:xfrm>
          <a:prstGeom prst="rect">
            <a:avLst/>
          </a:prstGeom>
        </p:spPr>
        <p:txBody>
          <a:bodyPr wrap="none">
            <a:spAutoFit/>
          </a:bodyPr>
          <a:lstStyle/>
          <a:p>
            <a:r>
              <a:rPr lang="fr-FR" dirty="0"/>
              <a:t>Image: Nature Education</a:t>
            </a:r>
          </a:p>
        </p:txBody>
      </p:sp>
      <p:sp>
        <p:nvSpPr>
          <p:cNvPr id="9" name="ZoneTexte 8"/>
          <p:cNvSpPr txBox="1"/>
          <p:nvPr/>
        </p:nvSpPr>
        <p:spPr>
          <a:xfrm>
            <a:off x="8024133" y="4269850"/>
            <a:ext cx="2948667" cy="369332"/>
          </a:xfrm>
          <a:prstGeom prst="rect">
            <a:avLst/>
          </a:prstGeom>
          <a:noFill/>
        </p:spPr>
        <p:txBody>
          <a:bodyPr wrap="square" rtlCol="0">
            <a:spAutoFit/>
          </a:bodyPr>
          <a:lstStyle/>
          <a:p>
            <a:r>
              <a:rPr lang="fr-FR"/>
              <a:t>Tardigrade</a:t>
            </a:r>
          </a:p>
        </p:txBody>
      </p:sp>
      <p:sp>
        <p:nvSpPr>
          <p:cNvPr id="13" name="ZoneTexte 12">
            <a:extLst>
              <a:ext uri="{FF2B5EF4-FFF2-40B4-BE49-F238E27FC236}">
                <a16:creationId xmlns:a16="http://schemas.microsoft.com/office/drawing/2014/main" xmlns="" id="{0C40FC8E-BFF7-43EB-8DC3-43CC9ACAA75C}"/>
              </a:ext>
            </a:extLst>
          </p:cNvPr>
          <p:cNvSpPr txBox="1"/>
          <p:nvPr/>
        </p:nvSpPr>
        <p:spPr>
          <a:xfrm>
            <a:off x="35334" y="22967"/>
            <a:ext cx="7087581" cy="923330"/>
          </a:xfrm>
          <a:prstGeom prst="rect">
            <a:avLst/>
          </a:prstGeom>
          <a:noFill/>
        </p:spPr>
        <p:txBody>
          <a:bodyPr wrap="none" rtlCol="0">
            <a:spAutoFit/>
          </a:bodyPr>
          <a:lstStyle/>
          <a:p>
            <a:r>
              <a:rPr lang="fr-FR" dirty="0">
                <a:solidFill>
                  <a:srgbClr val="FFFF00"/>
                </a:solidFill>
              </a:rPr>
              <a:t>Une maladie, c’est souvent un défaut du système d’information du vivant.</a:t>
            </a:r>
          </a:p>
          <a:p>
            <a:r>
              <a:rPr lang="fr-FR" dirty="0">
                <a:solidFill>
                  <a:srgbClr val="FFFF00"/>
                </a:solidFill>
              </a:rPr>
              <a:t> Soigner ou guérir, c’est interagir avec le flux d’informations du vivant</a:t>
            </a:r>
          </a:p>
          <a:p>
            <a:endParaRPr lang="fr-FR" dirty="0">
              <a:solidFill>
                <a:srgbClr val="FFFF00"/>
              </a:solidFill>
            </a:endParaRPr>
          </a:p>
        </p:txBody>
      </p:sp>
    </p:spTree>
    <p:extLst>
      <p:ext uri="{BB962C8B-B14F-4D97-AF65-F5344CB8AC3E}">
        <p14:creationId xmlns:p14="http://schemas.microsoft.com/office/powerpoint/2010/main" val="317173022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83965FCB-7434-4BC9-873A-5BE70E2ED753}"/>
              </a:ext>
            </a:extLst>
          </p:cNvPr>
          <p:cNvSpPr>
            <a:spLocks noGrp="1"/>
          </p:cNvSpPr>
          <p:nvPr>
            <p:ph type="title"/>
          </p:nvPr>
        </p:nvSpPr>
        <p:spPr/>
        <p:txBody>
          <a:bodyPr/>
          <a:lstStyle/>
          <a:p>
            <a:r>
              <a:rPr lang="fr-FR" dirty="0"/>
              <a:t>Evolution des médicaments</a:t>
            </a:r>
          </a:p>
        </p:txBody>
      </p:sp>
      <p:sp>
        <p:nvSpPr>
          <p:cNvPr id="3" name="Espace réservé du contenu 2">
            <a:extLst>
              <a:ext uri="{FF2B5EF4-FFF2-40B4-BE49-F238E27FC236}">
                <a16:creationId xmlns:a16="http://schemas.microsoft.com/office/drawing/2014/main" xmlns="" id="{6D0002F6-C594-49B7-AF3F-979BE5B0DA4A}"/>
              </a:ext>
            </a:extLst>
          </p:cNvPr>
          <p:cNvSpPr>
            <a:spLocks noGrp="1"/>
          </p:cNvSpPr>
          <p:nvPr>
            <p:ph idx="1"/>
          </p:nvPr>
        </p:nvSpPr>
        <p:spPr/>
        <p:txBody>
          <a:bodyPr>
            <a:normAutofit fontScale="92500" lnSpcReduction="20000"/>
          </a:bodyPr>
          <a:lstStyle/>
          <a:p>
            <a:r>
              <a:rPr lang="fr-FR" dirty="0"/>
              <a:t>-1900 : Actifs extraits de plantes, sels minéraux, cornes, autres  (apothicaires et herboristes) (extrait de saule -&gt; aspirine)</a:t>
            </a:r>
          </a:p>
          <a:p>
            <a:r>
              <a:rPr lang="fr-FR" dirty="0"/>
              <a:t>1900- Petites molécules chimiques: sous-produits de l’industrie chimique (industries des colorants -&gt; </a:t>
            </a:r>
            <a:r>
              <a:rPr lang="fr-FR" dirty="0" err="1"/>
              <a:t>paracetamol</a:t>
            </a:r>
            <a:r>
              <a:rPr lang="fr-FR" dirty="0"/>
              <a:t>) puis  synthèse de produits naturels et collection de petites molécules. Les tests sont faits sur des humains puis à partir du procès de Nuremberg, une réglementation stricte des essais se met en place</a:t>
            </a:r>
          </a:p>
          <a:p>
            <a:r>
              <a:rPr lang="fr-FR" dirty="0"/>
              <a:t>1960- Développement de la pharmacologie pour comprendre le mécanisme d’action de ces molécules</a:t>
            </a:r>
          </a:p>
          <a:p>
            <a:r>
              <a:rPr lang="fr-FR" dirty="0"/>
              <a:t>1990- Recherche des causes de la maladie ce qui induit la tendance à personnaliser la médecine et pour l’industrie pharmaceutiques la recherche de cibles thérapeutiques sur lesquelles on va cribler des collections de molécules chimiques (Thérapies ciblées). </a:t>
            </a:r>
          </a:p>
          <a:p>
            <a:pPr marL="0" indent="0">
              <a:buNone/>
            </a:pPr>
            <a:endParaRPr lang="fr-FR" dirty="0"/>
          </a:p>
        </p:txBody>
      </p:sp>
    </p:spTree>
    <p:extLst>
      <p:ext uri="{BB962C8B-B14F-4D97-AF65-F5344CB8AC3E}">
        <p14:creationId xmlns:p14="http://schemas.microsoft.com/office/powerpoint/2010/main" val="346339372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8" name="Rectangle 9">
            <a:extLst>
              <a:ext uri="{FF2B5EF4-FFF2-40B4-BE49-F238E27FC236}">
                <a16:creationId xmlns:a16="http://schemas.microsoft.com/office/drawing/2014/main" xmlns="" id="{4038CB10-1F5C-4D54-9DF7-12586DE5B007}"/>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327546" y="321732"/>
            <a:ext cx="7058307" cy="1964266"/>
          </a:xfrm>
          <a:prstGeom prst="rect">
            <a:avLst/>
          </a:prstGeom>
          <a:solidFill>
            <a:srgbClr val="45485F">
              <a:alpha val="95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2" name="Titre 1">
            <a:extLst>
              <a:ext uri="{FF2B5EF4-FFF2-40B4-BE49-F238E27FC236}">
                <a16:creationId xmlns:a16="http://schemas.microsoft.com/office/drawing/2014/main" xmlns="" id="{E047666E-F814-43F4-BE3D-6A8A2759B4E6}"/>
              </a:ext>
            </a:extLst>
          </p:cNvPr>
          <p:cNvSpPr>
            <a:spLocks noGrp="1"/>
          </p:cNvSpPr>
          <p:nvPr>
            <p:ph type="title"/>
          </p:nvPr>
        </p:nvSpPr>
        <p:spPr>
          <a:xfrm>
            <a:off x="524256" y="491260"/>
            <a:ext cx="6594189" cy="1625210"/>
          </a:xfrm>
        </p:spPr>
        <p:txBody>
          <a:bodyPr>
            <a:normAutofit/>
          </a:bodyPr>
          <a:lstStyle/>
          <a:p>
            <a:r>
              <a:rPr lang="fr-FR">
                <a:solidFill>
                  <a:srgbClr val="FFFFFF"/>
                </a:solidFill>
              </a:rPr>
              <a:t>Fin du modèle du blockbuster</a:t>
            </a:r>
          </a:p>
        </p:txBody>
      </p:sp>
      <p:pic>
        <p:nvPicPr>
          <p:cNvPr id="5" name="Image 4">
            <a:extLst>
              <a:ext uri="{FF2B5EF4-FFF2-40B4-BE49-F238E27FC236}">
                <a16:creationId xmlns:a16="http://schemas.microsoft.com/office/drawing/2014/main" xmlns="" id="{2211E508-31BE-4111-B993-71ADADA0CE15}"/>
              </a:ext>
            </a:extLst>
          </p:cNvPr>
          <p:cNvPicPr>
            <a:picLocks noChangeAspect="1"/>
          </p:cNvPicPr>
          <p:nvPr/>
        </p:nvPicPr>
        <p:blipFill rotWithShape="1">
          <a:blip r:embed="rId2"/>
          <a:srcRect t="1189" r="1" b="9534"/>
          <a:stretch/>
        </p:blipFill>
        <p:spPr>
          <a:xfrm>
            <a:off x="327547" y="2454903"/>
            <a:ext cx="7058306" cy="4080254"/>
          </a:xfrm>
          <a:prstGeom prst="rect">
            <a:avLst/>
          </a:prstGeom>
        </p:spPr>
      </p:pic>
      <p:sp>
        <p:nvSpPr>
          <p:cNvPr id="19" name="Rectangle 11">
            <a:extLst>
              <a:ext uri="{FF2B5EF4-FFF2-40B4-BE49-F238E27FC236}">
                <a16:creationId xmlns:a16="http://schemas.microsoft.com/office/drawing/2014/main" xmlns="" id="{73ED6512-6858-4552-B699-9A97FE9A4EA2}"/>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7556975" y="321732"/>
            <a:ext cx="4313293" cy="6214534"/>
          </a:xfrm>
          <a:prstGeom prst="rect">
            <a:avLst/>
          </a:prstGeom>
          <a:solidFill>
            <a:srgbClr val="595959"/>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 name="Espace réservé du contenu 2">
            <a:extLst>
              <a:ext uri="{FF2B5EF4-FFF2-40B4-BE49-F238E27FC236}">
                <a16:creationId xmlns:a16="http://schemas.microsoft.com/office/drawing/2014/main" xmlns="" id="{4B9F76E1-2DEE-4DC8-8BD4-29F442026C97}"/>
              </a:ext>
            </a:extLst>
          </p:cNvPr>
          <p:cNvSpPr>
            <a:spLocks noGrp="1"/>
          </p:cNvSpPr>
          <p:nvPr>
            <p:ph idx="1"/>
          </p:nvPr>
        </p:nvSpPr>
        <p:spPr>
          <a:xfrm>
            <a:off x="8029319" y="917725"/>
            <a:ext cx="3424739" cy="4852362"/>
          </a:xfrm>
        </p:spPr>
        <p:txBody>
          <a:bodyPr anchor="ctr">
            <a:normAutofit/>
          </a:bodyPr>
          <a:lstStyle/>
          <a:p>
            <a:r>
              <a:rPr lang="fr-FR" sz="1300" b="1">
                <a:solidFill>
                  <a:srgbClr val="FFFFFF"/>
                </a:solidFill>
              </a:rPr>
              <a:t>Le blokbuster </a:t>
            </a:r>
            <a:r>
              <a:rPr lang="fr-FR" sz="1300">
                <a:solidFill>
                  <a:srgbClr val="FFFFFF"/>
                </a:solidFill>
              </a:rPr>
              <a:t>: un traitement unique pour toutes les populations, peu onéreux mais avec un marché important.</a:t>
            </a:r>
          </a:p>
          <a:p>
            <a:r>
              <a:rPr lang="fr-FR" sz="1300">
                <a:solidFill>
                  <a:srgbClr val="FFFFFF"/>
                </a:solidFill>
              </a:rPr>
              <a:t>Un budget de R&amp;D en croissance exponentielle qui fait que le système arrive à ses limites (Dans le modèle blockbuster 20 à 40 molécules chaque année malgré un doublement de l’investissement chaque 5 ans)</a:t>
            </a:r>
          </a:p>
          <a:p>
            <a:r>
              <a:rPr lang="fr-FR" sz="1300">
                <a:solidFill>
                  <a:srgbClr val="FFFFFF"/>
                </a:solidFill>
              </a:rPr>
              <a:t>Deux modèles possibles pour l’industrie pharmaceutique:</a:t>
            </a:r>
          </a:p>
          <a:p>
            <a:pPr lvl="1"/>
            <a:r>
              <a:rPr lang="fr-FR" sz="1300">
                <a:solidFill>
                  <a:srgbClr val="FFFFFF"/>
                </a:solidFill>
              </a:rPr>
              <a:t>Le développement de médicaments génériques (marque repère) à coté de produits de luxe et à terme la distribution prenant le pas sur la fabrication externalisée vers les pays à bas coût</a:t>
            </a:r>
          </a:p>
          <a:p>
            <a:pPr lvl="1"/>
            <a:r>
              <a:rPr lang="fr-FR" sz="1300">
                <a:solidFill>
                  <a:srgbClr val="FFFFFF"/>
                </a:solidFill>
              </a:rPr>
              <a:t>Le développement de gamme de thérapies (le modèle automobile) avec des thérapies plus ou moins accessibles selon son niveau de salaire et sa capacité à avoir une couverture maladie plus ou moins onéreuse.</a:t>
            </a:r>
          </a:p>
        </p:txBody>
      </p:sp>
    </p:spTree>
    <p:extLst>
      <p:ext uri="{BB962C8B-B14F-4D97-AF65-F5344CB8AC3E}">
        <p14:creationId xmlns:p14="http://schemas.microsoft.com/office/powerpoint/2010/main" val="257744287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E4B8F58C-DEFA-41F8-A8A9-7F1C34929E73}"/>
              </a:ext>
            </a:extLst>
          </p:cNvPr>
          <p:cNvSpPr>
            <a:spLocks noGrp="1"/>
          </p:cNvSpPr>
          <p:nvPr>
            <p:ph type="title"/>
          </p:nvPr>
        </p:nvSpPr>
        <p:spPr/>
        <p:txBody>
          <a:bodyPr/>
          <a:lstStyle/>
          <a:p>
            <a:r>
              <a:rPr lang="fr-FR" dirty="0"/>
              <a:t>Le soin par stratification des malades puis par personnalisation du traitement</a:t>
            </a:r>
          </a:p>
        </p:txBody>
      </p:sp>
      <p:sp>
        <p:nvSpPr>
          <p:cNvPr id="3" name="Espace réservé du contenu 2">
            <a:extLst>
              <a:ext uri="{FF2B5EF4-FFF2-40B4-BE49-F238E27FC236}">
                <a16:creationId xmlns:a16="http://schemas.microsoft.com/office/drawing/2014/main" xmlns="" id="{887A2E14-61FF-4AEA-80F3-9CB770F3A480}"/>
              </a:ext>
            </a:extLst>
          </p:cNvPr>
          <p:cNvSpPr>
            <a:spLocks noGrp="1"/>
          </p:cNvSpPr>
          <p:nvPr>
            <p:ph idx="1"/>
          </p:nvPr>
        </p:nvSpPr>
        <p:spPr/>
        <p:txBody>
          <a:bodyPr/>
          <a:lstStyle/>
          <a:p>
            <a:r>
              <a:rPr lang="fr-FR" dirty="0"/>
              <a:t>Expression des gènes  -&gt; carte d’identité d’une tumeur -&gt; Thérapie ciblée (médecine stratifiée ou populationnelle),</a:t>
            </a:r>
          </a:p>
          <a:p>
            <a:r>
              <a:rPr lang="fr-FR" dirty="0"/>
              <a:t>Les prix s’envolent : des thérapies ciblées, un médicament sur mesure versus un médicament pour tous (</a:t>
            </a:r>
            <a:r>
              <a:rPr lang="fr-FR" dirty="0" err="1"/>
              <a:t>babygros</a:t>
            </a:r>
            <a:r>
              <a:rPr lang="fr-FR" dirty="0"/>
              <a:t> puis prêt à porter et enfin thérapies personnalisées),  </a:t>
            </a:r>
          </a:p>
          <a:p>
            <a:r>
              <a:rPr lang="fr-FR" dirty="0"/>
              <a:t>Un coach physique, mental et social : la capacité à se faire soigner en amont.</a:t>
            </a:r>
          </a:p>
          <a:p>
            <a:endParaRPr lang="fr-FR" dirty="0"/>
          </a:p>
        </p:txBody>
      </p:sp>
    </p:spTree>
    <p:extLst>
      <p:ext uri="{BB962C8B-B14F-4D97-AF65-F5344CB8AC3E}">
        <p14:creationId xmlns:p14="http://schemas.microsoft.com/office/powerpoint/2010/main" val="26603225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xmlns="" id="{2D4DB5C8-DF2F-48FD-9A5E-A6F9227BE10E}"/>
              </a:ext>
            </a:extLst>
          </p:cNvPr>
          <p:cNvSpPr>
            <a:spLocks noGrp="1"/>
          </p:cNvSpPr>
          <p:nvPr>
            <p:ph type="title"/>
          </p:nvPr>
        </p:nvSpPr>
        <p:spPr/>
        <p:txBody>
          <a:bodyPr/>
          <a:lstStyle/>
          <a:p>
            <a:r>
              <a:rPr lang="fr-FR" dirty="0"/>
              <a:t>Le pouvoir dans l’industrie pharmaceutique : Trois temps et une transition.</a:t>
            </a:r>
          </a:p>
        </p:txBody>
      </p:sp>
      <p:sp>
        <p:nvSpPr>
          <p:cNvPr id="3" name="Espace réservé du contenu 2">
            <a:extLst>
              <a:ext uri="{FF2B5EF4-FFF2-40B4-BE49-F238E27FC236}">
                <a16:creationId xmlns:a16="http://schemas.microsoft.com/office/drawing/2014/main" xmlns="" id="{39947DF1-3047-4DE0-8942-F95B8DB560FD}"/>
              </a:ext>
            </a:extLst>
          </p:cNvPr>
          <p:cNvSpPr>
            <a:spLocks noGrp="1"/>
          </p:cNvSpPr>
          <p:nvPr>
            <p:ph idx="1"/>
          </p:nvPr>
        </p:nvSpPr>
        <p:spPr/>
        <p:txBody>
          <a:bodyPr>
            <a:normAutofit lnSpcReduction="10000"/>
          </a:bodyPr>
          <a:lstStyle/>
          <a:p>
            <a:r>
              <a:rPr lang="fr-FR" dirty="0"/>
              <a:t>Les chimistes (jusque dans les années 70) : la pharmacie est la fille de l’industrie chimique. Il fallait fabriquer industriellement de petites molécules,</a:t>
            </a:r>
          </a:p>
          <a:p>
            <a:r>
              <a:rPr lang="fr-FR" dirty="0"/>
              <a:t>Les biologistes (jusque dans les années 2000): il fallait comprendre pour innover,</a:t>
            </a:r>
          </a:p>
          <a:p>
            <a:r>
              <a:rPr lang="fr-FR" dirty="0"/>
              <a:t>Les financiers (à partir de 2005): il faut </a:t>
            </a:r>
            <a:r>
              <a:rPr lang="fr-FR" dirty="0" err="1"/>
              <a:t>dérisquer</a:t>
            </a:r>
            <a:r>
              <a:rPr lang="fr-FR" dirty="0"/>
              <a:t>, occuper des parts de marchés et répondre aux demandes des actionnaires,</a:t>
            </a:r>
          </a:p>
          <a:p>
            <a:r>
              <a:rPr lang="fr-FR" dirty="0"/>
              <a:t>Prochaine transition (le quatrième temps) : les «data </a:t>
            </a:r>
            <a:r>
              <a:rPr lang="fr-FR" dirty="0" err="1"/>
              <a:t>scientists</a:t>
            </a:r>
            <a:r>
              <a:rPr lang="fr-FR" dirty="0"/>
              <a:t> » avec l’augmentation du digital pour aller vers des innovations disruptives et le réseau de partenaires pour aller vers des solutions intégrées de santé (analogie avec le développement du smartphone).</a:t>
            </a:r>
          </a:p>
        </p:txBody>
      </p:sp>
    </p:spTree>
    <p:extLst>
      <p:ext uri="{BB962C8B-B14F-4D97-AF65-F5344CB8AC3E}">
        <p14:creationId xmlns:p14="http://schemas.microsoft.com/office/powerpoint/2010/main" val="221236803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 2">
            <a:extLst>
              <a:ext uri="{FF2B5EF4-FFF2-40B4-BE49-F238E27FC236}">
                <a16:creationId xmlns:a16="http://schemas.microsoft.com/office/drawing/2014/main" xmlns="" id="{0B3B1032-0FBB-46B0-A0B0-07425ADE5632}"/>
              </a:ext>
            </a:extLst>
          </p:cNvPr>
          <p:cNvPicPr>
            <a:picLocks noChangeAspect="1"/>
          </p:cNvPicPr>
          <p:nvPr/>
        </p:nvPicPr>
        <p:blipFill rotWithShape="1">
          <a:blip r:embed="rId2">
            <a:extLst>
              <a:ext uri="{28A0092B-C50C-407E-A947-70E740481C1C}">
                <a14:useLocalDpi xmlns:a14="http://schemas.microsoft.com/office/drawing/2010/main" val="0"/>
              </a:ext>
            </a:extLst>
          </a:blip>
          <a:srcRect l="38779" t="29336" r="39210" b="30371"/>
          <a:stretch/>
        </p:blipFill>
        <p:spPr>
          <a:xfrm>
            <a:off x="2314963" y="-2911"/>
            <a:ext cx="2184077" cy="2719903"/>
          </a:xfrm>
          <a:prstGeom prst="rect">
            <a:avLst/>
          </a:prstGeom>
        </p:spPr>
      </p:pic>
      <p:pic>
        <p:nvPicPr>
          <p:cNvPr id="2" name="Image 1">
            <a:extLst>
              <a:ext uri="{FF2B5EF4-FFF2-40B4-BE49-F238E27FC236}">
                <a16:creationId xmlns:a16="http://schemas.microsoft.com/office/drawing/2014/main" xmlns="" id="{953631B0-ADF1-4F5F-AA16-FEEDF4A5EBF2}"/>
              </a:ext>
            </a:extLst>
          </p:cNvPr>
          <p:cNvPicPr>
            <a:picLocks noChangeAspect="1"/>
          </p:cNvPicPr>
          <p:nvPr/>
        </p:nvPicPr>
        <p:blipFill rotWithShape="1">
          <a:blip r:embed="rId3">
            <a:extLst>
              <a:ext uri="{28A0092B-C50C-407E-A947-70E740481C1C}">
                <a14:useLocalDpi xmlns:a14="http://schemas.microsoft.com/office/drawing/2010/main" val="0"/>
              </a:ext>
            </a:extLst>
          </a:blip>
          <a:srcRect b="750"/>
          <a:stretch/>
        </p:blipFill>
        <p:spPr>
          <a:xfrm>
            <a:off x="217178" y="2136282"/>
            <a:ext cx="2438503" cy="2438503"/>
          </a:xfrm>
          <a:prstGeom prst="rect">
            <a:avLst/>
          </a:prstGeom>
        </p:spPr>
      </p:pic>
      <p:pic>
        <p:nvPicPr>
          <p:cNvPr id="4" name="Image 3">
            <a:extLst>
              <a:ext uri="{FF2B5EF4-FFF2-40B4-BE49-F238E27FC236}">
                <a16:creationId xmlns:a16="http://schemas.microsoft.com/office/drawing/2014/main" xmlns="" id="{E6C7A724-D296-454A-BBA6-129F2923DEC8}"/>
              </a:ext>
            </a:extLst>
          </p:cNvPr>
          <p:cNvPicPr>
            <a:picLocks noChangeAspect="1"/>
          </p:cNvPicPr>
          <p:nvPr/>
        </p:nvPicPr>
        <p:blipFill rotWithShape="1">
          <a:blip r:embed="rId2">
            <a:extLst>
              <a:ext uri="{28A0092B-C50C-407E-A947-70E740481C1C}">
                <a14:useLocalDpi xmlns:a14="http://schemas.microsoft.com/office/drawing/2010/main" val="0"/>
              </a:ext>
            </a:extLst>
          </a:blip>
          <a:srcRect t="2847" r="62395" b="73770"/>
          <a:stretch/>
        </p:blipFill>
        <p:spPr>
          <a:xfrm>
            <a:off x="4924540" y="29120"/>
            <a:ext cx="3731339" cy="1578361"/>
          </a:xfrm>
          <a:prstGeom prst="rect">
            <a:avLst/>
          </a:prstGeom>
        </p:spPr>
      </p:pic>
      <p:pic>
        <p:nvPicPr>
          <p:cNvPr id="5" name="Image 4">
            <a:extLst>
              <a:ext uri="{FF2B5EF4-FFF2-40B4-BE49-F238E27FC236}">
                <a16:creationId xmlns:a16="http://schemas.microsoft.com/office/drawing/2014/main" xmlns="" id="{FDA0528B-22E8-4BF1-B48F-11D2F3E9F233}"/>
              </a:ext>
            </a:extLst>
          </p:cNvPr>
          <p:cNvPicPr>
            <a:picLocks noChangeAspect="1"/>
          </p:cNvPicPr>
          <p:nvPr/>
        </p:nvPicPr>
        <p:blipFill rotWithShape="1">
          <a:blip r:embed="rId2">
            <a:extLst>
              <a:ext uri="{28A0092B-C50C-407E-A947-70E740481C1C}">
                <a14:useLocalDpi xmlns:a14="http://schemas.microsoft.com/office/drawing/2010/main" val="0"/>
              </a:ext>
            </a:extLst>
          </a:blip>
          <a:srcRect l="61847" t="2502" b="73252"/>
          <a:stretch/>
        </p:blipFill>
        <p:spPr>
          <a:xfrm>
            <a:off x="6023340" y="1607481"/>
            <a:ext cx="3785732" cy="1636601"/>
          </a:xfrm>
          <a:prstGeom prst="rect">
            <a:avLst/>
          </a:prstGeom>
        </p:spPr>
      </p:pic>
      <p:pic>
        <p:nvPicPr>
          <p:cNvPr id="6" name="Image 5">
            <a:extLst>
              <a:ext uri="{FF2B5EF4-FFF2-40B4-BE49-F238E27FC236}">
                <a16:creationId xmlns:a16="http://schemas.microsoft.com/office/drawing/2014/main" xmlns="" id="{97D9CC4D-D33E-4329-9A11-BBB301E7D81C}"/>
              </a:ext>
            </a:extLst>
          </p:cNvPr>
          <p:cNvPicPr>
            <a:picLocks noChangeAspect="1"/>
          </p:cNvPicPr>
          <p:nvPr/>
        </p:nvPicPr>
        <p:blipFill rotWithShape="1">
          <a:blip r:embed="rId2">
            <a:extLst>
              <a:ext uri="{28A0092B-C50C-407E-A947-70E740481C1C}">
                <a14:useLocalDpi xmlns:a14="http://schemas.microsoft.com/office/drawing/2010/main" val="0"/>
              </a:ext>
            </a:extLst>
          </a:blip>
          <a:srcRect t="75755" r="62896"/>
          <a:stretch/>
        </p:blipFill>
        <p:spPr>
          <a:xfrm>
            <a:off x="6536731" y="3355533"/>
            <a:ext cx="3681676" cy="1636602"/>
          </a:xfrm>
          <a:prstGeom prst="rect">
            <a:avLst/>
          </a:prstGeom>
        </p:spPr>
      </p:pic>
      <p:pic>
        <p:nvPicPr>
          <p:cNvPr id="7" name="Image 6">
            <a:extLst>
              <a:ext uri="{FF2B5EF4-FFF2-40B4-BE49-F238E27FC236}">
                <a16:creationId xmlns:a16="http://schemas.microsoft.com/office/drawing/2014/main" xmlns="" id="{4521F61A-3D11-4FF4-A055-45C12490FE1C}"/>
              </a:ext>
            </a:extLst>
          </p:cNvPr>
          <p:cNvPicPr>
            <a:picLocks noChangeAspect="1"/>
          </p:cNvPicPr>
          <p:nvPr/>
        </p:nvPicPr>
        <p:blipFill rotWithShape="1">
          <a:blip r:embed="rId2">
            <a:extLst>
              <a:ext uri="{28A0092B-C50C-407E-A947-70E740481C1C}">
                <a14:useLocalDpi xmlns:a14="http://schemas.microsoft.com/office/drawing/2010/main" val="0"/>
              </a:ext>
            </a:extLst>
          </a:blip>
          <a:srcRect l="61847" t="51942" b="24675"/>
          <a:stretch/>
        </p:blipFill>
        <p:spPr>
          <a:xfrm>
            <a:off x="8325541" y="5081617"/>
            <a:ext cx="3785732" cy="1578361"/>
          </a:xfrm>
          <a:prstGeom prst="rect">
            <a:avLst/>
          </a:prstGeom>
        </p:spPr>
      </p:pic>
      <p:pic>
        <p:nvPicPr>
          <p:cNvPr id="8" name="Image 7">
            <a:extLst>
              <a:ext uri="{FF2B5EF4-FFF2-40B4-BE49-F238E27FC236}">
                <a16:creationId xmlns:a16="http://schemas.microsoft.com/office/drawing/2014/main" xmlns="" id="{B34EF1A0-7920-4A56-83D4-24DFBA9AA667}"/>
              </a:ext>
            </a:extLst>
          </p:cNvPr>
          <p:cNvPicPr>
            <a:picLocks noChangeAspect="1"/>
          </p:cNvPicPr>
          <p:nvPr/>
        </p:nvPicPr>
        <p:blipFill rotWithShape="1">
          <a:blip r:embed="rId2">
            <a:extLst>
              <a:ext uri="{28A0092B-C50C-407E-A947-70E740481C1C}">
                <a14:useLocalDpi xmlns:a14="http://schemas.microsoft.com/office/drawing/2010/main" val="0"/>
              </a:ext>
            </a:extLst>
          </a:blip>
          <a:srcRect t="27869" r="62395" b="48748"/>
          <a:stretch/>
        </p:blipFill>
        <p:spPr>
          <a:xfrm>
            <a:off x="8465673" y="29120"/>
            <a:ext cx="3731339" cy="1578361"/>
          </a:xfrm>
          <a:prstGeom prst="rect">
            <a:avLst/>
          </a:prstGeom>
        </p:spPr>
      </p:pic>
      <p:pic>
        <p:nvPicPr>
          <p:cNvPr id="9" name="Image 8">
            <a:extLst>
              <a:ext uri="{FF2B5EF4-FFF2-40B4-BE49-F238E27FC236}">
                <a16:creationId xmlns:a16="http://schemas.microsoft.com/office/drawing/2014/main" xmlns="" id="{C0898027-B6FC-46A8-9CAB-68E24428EB9B}"/>
              </a:ext>
            </a:extLst>
          </p:cNvPr>
          <p:cNvPicPr>
            <a:picLocks noChangeAspect="1"/>
          </p:cNvPicPr>
          <p:nvPr/>
        </p:nvPicPr>
        <p:blipFill rotWithShape="1">
          <a:blip r:embed="rId2">
            <a:extLst>
              <a:ext uri="{28A0092B-C50C-407E-A947-70E740481C1C}">
                <a14:useLocalDpi xmlns:a14="http://schemas.microsoft.com/office/drawing/2010/main" val="0"/>
              </a:ext>
            </a:extLst>
          </a:blip>
          <a:srcRect t="52115" r="62395" b="26142"/>
          <a:stretch/>
        </p:blipFill>
        <p:spPr>
          <a:xfrm>
            <a:off x="3756453" y="5390301"/>
            <a:ext cx="3731339" cy="1467699"/>
          </a:xfrm>
          <a:prstGeom prst="rect">
            <a:avLst/>
          </a:prstGeom>
        </p:spPr>
      </p:pic>
      <p:pic>
        <p:nvPicPr>
          <p:cNvPr id="10" name="Image 9">
            <a:extLst>
              <a:ext uri="{FF2B5EF4-FFF2-40B4-BE49-F238E27FC236}">
                <a16:creationId xmlns:a16="http://schemas.microsoft.com/office/drawing/2014/main" xmlns="" id="{3F3010BA-1449-4C0A-B0F4-2C557880ABB3}"/>
              </a:ext>
            </a:extLst>
          </p:cNvPr>
          <p:cNvPicPr>
            <a:picLocks noChangeAspect="1"/>
          </p:cNvPicPr>
          <p:nvPr/>
        </p:nvPicPr>
        <p:blipFill rotWithShape="1">
          <a:blip r:embed="rId2">
            <a:extLst>
              <a:ext uri="{28A0092B-C50C-407E-A947-70E740481C1C}">
                <a14:useLocalDpi xmlns:a14="http://schemas.microsoft.com/office/drawing/2010/main" val="0"/>
              </a:ext>
            </a:extLst>
          </a:blip>
          <a:srcRect l="61847" t="26575" b="50042"/>
          <a:stretch/>
        </p:blipFill>
        <p:spPr>
          <a:xfrm>
            <a:off x="80726" y="4403098"/>
            <a:ext cx="3785733" cy="1578362"/>
          </a:xfrm>
          <a:prstGeom prst="rect">
            <a:avLst/>
          </a:prstGeom>
        </p:spPr>
      </p:pic>
      <p:sp>
        <p:nvSpPr>
          <p:cNvPr id="11" name="ZoneTexte 10">
            <a:extLst>
              <a:ext uri="{FF2B5EF4-FFF2-40B4-BE49-F238E27FC236}">
                <a16:creationId xmlns:a16="http://schemas.microsoft.com/office/drawing/2014/main" xmlns="" id="{7120EE73-9729-4722-9E32-641397E074D9}"/>
              </a:ext>
            </a:extLst>
          </p:cNvPr>
          <p:cNvSpPr txBox="1"/>
          <p:nvPr/>
        </p:nvSpPr>
        <p:spPr>
          <a:xfrm>
            <a:off x="217178" y="457200"/>
            <a:ext cx="1211998" cy="369332"/>
          </a:xfrm>
          <a:prstGeom prst="rect">
            <a:avLst/>
          </a:prstGeom>
          <a:noFill/>
        </p:spPr>
        <p:txBody>
          <a:bodyPr wrap="none" rtlCol="0">
            <a:spAutoFit/>
          </a:bodyPr>
          <a:lstStyle/>
          <a:p>
            <a:r>
              <a:rPr lang="fr-FR" dirty="0"/>
              <a:t>Les vaccins</a:t>
            </a:r>
          </a:p>
        </p:txBody>
      </p:sp>
      <p:sp>
        <p:nvSpPr>
          <p:cNvPr id="12" name="Rectangle 11">
            <a:extLst>
              <a:ext uri="{FF2B5EF4-FFF2-40B4-BE49-F238E27FC236}">
                <a16:creationId xmlns:a16="http://schemas.microsoft.com/office/drawing/2014/main" xmlns="" id="{EC6A8650-52C1-4968-8EE9-A541F89548C7}"/>
              </a:ext>
            </a:extLst>
          </p:cNvPr>
          <p:cNvSpPr/>
          <p:nvPr/>
        </p:nvSpPr>
        <p:spPr>
          <a:xfrm>
            <a:off x="5043488" y="361950"/>
            <a:ext cx="1553337" cy="9334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Virus inactivé</a:t>
            </a:r>
          </a:p>
        </p:txBody>
      </p:sp>
      <p:sp>
        <p:nvSpPr>
          <p:cNvPr id="13" name="Rectangle 12">
            <a:extLst>
              <a:ext uri="{FF2B5EF4-FFF2-40B4-BE49-F238E27FC236}">
                <a16:creationId xmlns:a16="http://schemas.microsoft.com/office/drawing/2014/main" xmlns="" id="{174A92B3-C46C-41E1-AC49-F5BC7CA1A1CA}"/>
              </a:ext>
            </a:extLst>
          </p:cNvPr>
          <p:cNvSpPr/>
          <p:nvPr/>
        </p:nvSpPr>
        <p:spPr>
          <a:xfrm>
            <a:off x="8524876" y="351575"/>
            <a:ext cx="1553337" cy="9334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Virus atténué</a:t>
            </a:r>
          </a:p>
        </p:txBody>
      </p:sp>
      <p:sp>
        <p:nvSpPr>
          <p:cNvPr id="14" name="Rectangle 13">
            <a:extLst>
              <a:ext uri="{FF2B5EF4-FFF2-40B4-BE49-F238E27FC236}">
                <a16:creationId xmlns:a16="http://schemas.microsoft.com/office/drawing/2014/main" xmlns="" id="{ADE886EE-9902-4562-8E13-B178CE5EBC82}"/>
              </a:ext>
            </a:extLst>
          </p:cNvPr>
          <p:cNvSpPr/>
          <p:nvPr/>
        </p:nvSpPr>
        <p:spPr>
          <a:xfrm>
            <a:off x="6153152" y="1948137"/>
            <a:ext cx="1553337" cy="9334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Virus modifié</a:t>
            </a:r>
          </a:p>
        </p:txBody>
      </p:sp>
      <p:sp>
        <p:nvSpPr>
          <p:cNvPr id="15" name="Rectangle 14">
            <a:extLst>
              <a:ext uri="{FF2B5EF4-FFF2-40B4-BE49-F238E27FC236}">
                <a16:creationId xmlns:a16="http://schemas.microsoft.com/office/drawing/2014/main" xmlns="" id="{F04F7CAF-1666-4732-903D-722AA872198F}"/>
              </a:ext>
            </a:extLst>
          </p:cNvPr>
          <p:cNvSpPr/>
          <p:nvPr/>
        </p:nvSpPr>
        <p:spPr>
          <a:xfrm>
            <a:off x="6596825" y="3656401"/>
            <a:ext cx="1553337" cy="9334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Particule virale artificielle</a:t>
            </a:r>
          </a:p>
        </p:txBody>
      </p:sp>
      <p:sp>
        <p:nvSpPr>
          <p:cNvPr id="16" name="Rectangle 15">
            <a:extLst>
              <a:ext uri="{FF2B5EF4-FFF2-40B4-BE49-F238E27FC236}">
                <a16:creationId xmlns:a16="http://schemas.microsoft.com/office/drawing/2014/main" xmlns="" id="{BC0B290E-4A1C-4DA5-A144-3CF33AD5339D}"/>
              </a:ext>
            </a:extLst>
          </p:cNvPr>
          <p:cNvSpPr/>
          <p:nvPr/>
        </p:nvSpPr>
        <p:spPr>
          <a:xfrm>
            <a:off x="8393381" y="5215241"/>
            <a:ext cx="1588819" cy="1291183"/>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Particule virale artificielle à ARN</a:t>
            </a:r>
          </a:p>
        </p:txBody>
      </p:sp>
      <p:sp>
        <p:nvSpPr>
          <p:cNvPr id="17" name="Rectangle 16">
            <a:extLst>
              <a:ext uri="{FF2B5EF4-FFF2-40B4-BE49-F238E27FC236}">
                <a16:creationId xmlns:a16="http://schemas.microsoft.com/office/drawing/2014/main" xmlns="" id="{A61EFD16-048B-4EB2-86A4-E4E6E1A6E8F6}"/>
              </a:ext>
            </a:extLst>
          </p:cNvPr>
          <p:cNvSpPr/>
          <p:nvPr/>
        </p:nvSpPr>
        <p:spPr>
          <a:xfrm>
            <a:off x="217178" y="4759161"/>
            <a:ext cx="1497322" cy="1036802"/>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ADN nu</a:t>
            </a:r>
          </a:p>
        </p:txBody>
      </p:sp>
      <p:sp>
        <p:nvSpPr>
          <p:cNvPr id="18" name="Rectangle 17">
            <a:extLst>
              <a:ext uri="{FF2B5EF4-FFF2-40B4-BE49-F238E27FC236}">
                <a16:creationId xmlns:a16="http://schemas.microsoft.com/office/drawing/2014/main" xmlns="" id="{274B60A7-A9C2-4584-B4BF-31CD21B4CD9F}"/>
              </a:ext>
            </a:extLst>
          </p:cNvPr>
          <p:cNvSpPr/>
          <p:nvPr/>
        </p:nvSpPr>
        <p:spPr>
          <a:xfrm>
            <a:off x="3892905" y="5631984"/>
            <a:ext cx="1497322" cy="1036802"/>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t>Protéine nue</a:t>
            </a:r>
          </a:p>
        </p:txBody>
      </p:sp>
    </p:spTree>
    <p:extLst>
      <p:ext uri="{BB962C8B-B14F-4D97-AF65-F5344CB8AC3E}">
        <p14:creationId xmlns:p14="http://schemas.microsoft.com/office/powerpoint/2010/main" val="279891517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0" name="Rectangle 9">
            <a:extLst>
              <a:ext uri="{FF2B5EF4-FFF2-40B4-BE49-F238E27FC236}">
                <a16:creationId xmlns:a16="http://schemas.microsoft.com/office/drawing/2014/main" xmlns="" id="{E91DC736-0EF8-4F87-9146-EBF1D2EE4D3D}"/>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0" y="0"/>
            <a:ext cx="12192000" cy="6858000"/>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 name="Picture 5" descr="Question mark on green pastel background">
            <a:extLst>
              <a:ext uri="{FF2B5EF4-FFF2-40B4-BE49-F238E27FC236}">
                <a16:creationId xmlns:a16="http://schemas.microsoft.com/office/drawing/2014/main" xmlns="" id="{7BCA53C2-B408-453F-ACD1-31CE0F53C075}"/>
              </a:ext>
            </a:extLst>
          </p:cNvPr>
          <p:cNvPicPr>
            <a:picLocks noChangeAspect="1"/>
          </p:cNvPicPr>
          <p:nvPr/>
        </p:nvPicPr>
        <p:blipFill rotWithShape="1">
          <a:blip r:embed="rId2"/>
          <a:srcRect l="5200"/>
          <a:stretch/>
        </p:blipFill>
        <p:spPr>
          <a:xfrm>
            <a:off x="3523488" y="10"/>
            <a:ext cx="8668512" cy="6857990"/>
          </a:xfrm>
          <a:prstGeom prst="rect">
            <a:avLst/>
          </a:prstGeom>
        </p:spPr>
      </p:pic>
      <p:sp>
        <p:nvSpPr>
          <p:cNvPr id="12" name="Rectangle 11">
            <a:extLst>
              <a:ext uri="{FF2B5EF4-FFF2-40B4-BE49-F238E27FC236}">
                <a16:creationId xmlns:a16="http://schemas.microsoft.com/office/drawing/2014/main" xmlns="" id="{097CD68E-23E3-4007-8847-CD0944C4F7BE}"/>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0" y="0"/>
            <a:ext cx="9756601" cy="6858000"/>
          </a:xfrm>
          <a:prstGeom prst="rect">
            <a:avLst/>
          </a:prstGeom>
          <a:gradFill>
            <a:gsLst>
              <a:gs pos="58000">
                <a:schemeClr val="bg1"/>
              </a:gs>
              <a:gs pos="35000">
                <a:schemeClr val="bg1">
                  <a:alpha val="79000"/>
                </a:schemeClr>
              </a:gs>
              <a:gs pos="19000">
                <a:schemeClr val="bg1">
                  <a:alpha val="38000"/>
                </a:schemeClr>
              </a:gs>
              <a:gs pos="0">
                <a:schemeClr val="bg1">
                  <a:alpha val="0"/>
                </a:schemeClr>
              </a:gs>
              <a:gs pos="100000">
                <a:schemeClr val="bg1"/>
              </a:gs>
            </a:gsLst>
            <a:lin ang="10800000" scaled="0"/>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dirty="0"/>
          </a:p>
        </p:txBody>
      </p:sp>
      <p:sp>
        <p:nvSpPr>
          <p:cNvPr id="4" name="Titre 3">
            <a:extLst>
              <a:ext uri="{FF2B5EF4-FFF2-40B4-BE49-F238E27FC236}">
                <a16:creationId xmlns:a16="http://schemas.microsoft.com/office/drawing/2014/main" xmlns="" id="{A136444B-4AF9-4F3C-A7BE-3A217AD79BBE}"/>
              </a:ext>
            </a:extLst>
          </p:cNvPr>
          <p:cNvSpPr>
            <a:spLocks noGrp="1"/>
          </p:cNvSpPr>
          <p:nvPr>
            <p:ph type="title"/>
          </p:nvPr>
        </p:nvSpPr>
        <p:spPr>
          <a:xfrm>
            <a:off x="477981" y="1122363"/>
            <a:ext cx="4023360" cy="3204134"/>
          </a:xfrm>
        </p:spPr>
        <p:txBody>
          <a:bodyPr vert="horz" lIns="91440" tIns="45720" rIns="91440" bIns="45720" rtlCol="0" anchor="b">
            <a:normAutofit/>
          </a:bodyPr>
          <a:lstStyle/>
          <a:p>
            <a:r>
              <a:rPr lang="en-US" sz="4800" dirty="0"/>
              <a:t>A </a:t>
            </a:r>
            <a:r>
              <a:rPr lang="fr-FR" sz="4800" dirty="0"/>
              <a:t>votre</a:t>
            </a:r>
            <a:r>
              <a:rPr lang="en-US" sz="4800" dirty="0"/>
              <a:t> </a:t>
            </a:r>
            <a:r>
              <a:rPr lang="fr-FR" sz="4800" dirty="0"/>
              <a:t>disposition pour les questions</a:t>
            </a:r>
          </a:p>
        </p:txBody>
      </p:sp>
      <p:sp>
        <p:nvSpPr>
          <p:cNvPr id="14" name="Rectangle 13">
            <a:extLst>
              <a:ext uri="{FF2B5EF4-FFF2-40B4-BE49-F238E27FC236}">
                <a16:creationId xmlns:a16="http://schemas.microsoft.com/office/drawing/2014/main" xmlns="" id="{AF2F604E-43BE-4DC3-B983-E071523364F8}"/>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rot="5400000">
            <a:off x="759921" y="346791"/>
            <a:ext cx="146304" cy="704088"/>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prstClr val="white"/>
              </a:solidFill>
              <a:latin typeface="Calibri" panose="020F0502020204030204"/>
            </a:endParaRPr>
          </a:p>
        </p:txBody>
      </p:sp>
      <p:sp>
        <p:nvSpPr>
          <p:cNvPr id="16" name="Rectangle 15">
            <a:extLst>
              <a:ext uri="{FF2B5EF4-FFF2-40B4-BE49-F238E27FC236}">
                <a16:creationId xmlns:a16="http://schemas.microsoft.com/office/drawing/2014/main" xmlns="" id="{08C9B587-E65E-4B52-B37C-ABEBB6E87928}"/>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481029" y="4546920"/>
            <a:ext cx="3977640" cy="18288"/>
          </a:xfrm>
          <a:prstGeom prst="rect">
            <a:avLst/>
          </a:prstGeom>
          <a:solidFill>
            <a:srgbClr val="D5D5D5"/>
          </a:solidFill>
          <a:ln w="3175">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16225130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tint val="95000"/>
            <a:satMod val="170000"/>
          </a:schemeClr>
        </a:solidFill>
        <a:effectLst/>
      </p:bgPr>
    </p:bg>
    <p:spTree>
      <p:nvGrpSpPr>
        <p:cNvPr id="1" name=""/>
        <p:cNvGrpSpPr/>
        <p:nvPr/>
      </p:nvGrpSpPr>
      <p:grpSpPr>
        <a:xfrm>
          <a:off x="0" y="0"/>
          <a:ext cx="0" cy="0"/>
          <a:chOff x="0" y="0"/>
          <a:chExt cx="0" cy="0"/>
        </a:xfrm>
      </p:grpSpPr>
      <p:sp>
        <p:nvSpPr>
          <p:cNvPr id="36" name="Freeform: Shape 25">
            <a:extLst>
              <a:ext uri="{FF2B5EF4-FFF2-40B4-BE49-F238E27FC236}">
                <a16:creationId xmlns:a16="http://schemas.microsoft.com/office/drawing/2014/main" xmlns="" id="{0ED52484-C939-4951-85D6-79046BBC644D}"/>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1" y="0"/>
            <a:ext cx="4067397" cy="3481744"/>
          </a:xfrm>
          <a:custGeom>
            <a:avLst/>
            <a:gdLst>
              <a:gd name="connsiteX0" fmla="*/ 0 w 4067397"/>
              <a:gd name="connsiteY0" fmla="*/ 0 h 3481744"/>
              <a:gd name="connsiteX1" fmla="*/ 3741230 w 4067397"/>
              <a:gd name="connsiteY1" fmla="*/ 0 h 3481744"/>
              <a:gd name="connsiteX2" fmla="*/ 3789282 w 4067397"/>
              <a:gd name="connsiteY2" fmla="*/ 79096 h 3481744"/>
              <a:gd name="connsiteX3" fmla="*/ 4067397 w 4067397"/>
              <a:gd name="connsiteY3" fmla="*/ 1177456 h 3481744"/>
              <a:gd name="connsiteX4" fmla="*/ 1763109 w 4067397"/>
              <a:gd name="connsiteY4" fmla="*/ 3481744 h 3481744"/>
              <a:gd name="connsiteX5" fmla="*/ 133731 w 4067397"/>
              <a:gd name="connsiteY5" fmla="*/ 2806834 h 3481744"/>
              <a:gd name="connsiteX6" fmla="*/ 0 w 4067397"/>
              <a:gd name="connsiteY6" fmla="*/ 2659692 h 348174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Lst>
            <a:rect l="l" t="t" r="r" b="b"/>
            <a:pathLst>
              <a:path w="4067397" h="3481744">
                <a:moveTo>
                  <a:pt x="0" y="0"/>
                </a:moveTo>
                <a:lnTo>
                  <a:pt x="3741230" y="0"/>
                </a:lnTo>
                <a:lnTo>
                  <a:pt x="3789282" y="79096"/>
                </a:lnTo>
                <a:cubicBezTo>
                  <a:pt x="3966649" y="405598"/>
                  <a:pt x="4067397" y="779761"/>
                  <a:pt x="4067397" y="1177456"/>
                </a:cubicBezTo>
                <a:cubicBezTo>
                  <a:pt x="4067397" y="2450079"/>
                  <a:pt x="3035732" y="3481744"/>
                  <a:pt x="1763109" y="3481744"/>
                </a:cubicBezTo>
                <a:cubicBezTo>
                  <a:pt x="1126798" y="3481744"/>
                  <a:pt x="550726" y="3223828"/>
                  <a:pt x="133731" y="2806834"/>
                </a:cubicBezTo>
                <a:lnTo>
                  <a:pt x="0" y="2659692"/>
                </a:lnTo>
                <a:close/>
              </a:path>
            </a:pathLst>
          </a:custGeom>
          <a:solidFill>
            <a:srgbClr val="FFFFFF">
              <a:alpha val="8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7" name="Oval 27">
            <a:extLst>
              <a:ext uri="{FF2B5EF4-FFF2-40B4-BE49-F238E27FC236}">
                <a16:creationId xmlns:a16="http://schemas.microsoft.com/office/drawing/2014/main" xmlns="" id="{123AC743-1CAC-4594-8F81-8E5C1E45BA7B}"/>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4535804" y="452999"/>
            <a:ext cx="2020824" cy="2020824"/>
          </a:xfrm>
          <a:prstGeom prst="ellipse">
            <a:avLst/>
          </a:prstGeom>
          <a:solidFill>
            <a:srgbClr val="FFFFFF">
              <a:alpha val="8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8" name="Image 7">
            <a:extLst>
              <a:ext uri="{FF2B5EF4-FFF2-40B4-BE49-F238E27FC236}">
                <a16:creationId xmlns:a16="http://schemas.microsoft.com/office/drawing/2014/main" xmlns="" id="{D44178B9-97A2-4F93-BD12-57A0551E2252}"/>
              </a:ext>
            </a:extLst>
          </p:cNvPr>
          <p:cNvPicPr>
            <a:picLocks noChangeAspect="1"/>
          </p:cNvPicPr>
          <p:nvPr/>
        </p:nvPicPr>
        <p:blipFill rotWithShape="1">
          <a:blip r:embed="rId2"/>
          <a:srcRect l="29133" r="10364" b="-4"/>
          <a:stretch/>
        </p:blipFill>
        <p:spPr>
          <a:xfrm>
            <a:off x="4700396" y="617591"/>
            <a:ext cx="1691640" cy="1691640"/>
          </a:xfrm>
          <a:custGeom>
            <a:avLst/>
            <a:gdLst/>
            <a:ahLst/>
            <a:cxnLst/>
            <a:rect l="l" t="t" r="r" b="b"/>
            <a:pathLst>
              <a:path w="1645920" h="1645920">
                <a:moveTo>
                  <a:pt x="822960" y="0"/>
                </a:moveTo>
                <a:cubicBezTo>
                  <a:pt x="1277468" y="0"/>
                  <a:pt x="1645920" y="368452"/>
                  <a:pt x="1645920" y="822960"/>
                </a:cubicBezTo>
                <a:cubicBezTo>
                  <a:pt x="1645920" y="1277468"/>
                  <a:pt x="1277468" y="1645920"/>
                  <a:pt x="822960" y="1645920"/>
                </a:cubicBezTo>
                <a:cubicBezTo>
                  <a:pt x="368452" y="1645920"/>
                  <a:pt x="0" y="1277468"/>
                  <a:pt x="0" y="822960"/>
                </a:cubicBezTo>
                <a:cubicBezTo>
                  <a:pt x="0" y="368452"/>
                  <a:pt x="368452" y="0"/>
                  <a:pt x="822960" y="0"/>
                </a:cubicBezTo>
                <a:close/>
              </a:path>
            </a:pathLst>
          </a:custGeom>
        </p:spPr>
      </p:pic>
      <p:sp>
        <p:nvSpPr>
          <p:cNvPr id="38" name="Freeform: Shape 29">
            <a:extLst>
              <a:ext uri="{FF2B5EF4-FFF2-40B4-BE49-F238E27FC236}">
                <a16:creationId xmlns:a16="http://schemas.microsoft.com/office/drawing/2014/main" xmlns="" id="{3DF8EA8C-4EAB-49EE-BBAB-78BE910D2232}"/>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1" y="4041056"/>
            <a:ext cx="3216344" cy="2816945"/>
          </a:xfrm>
          <a:custGeom>
            <a:avLst/>
            <a:gdLst>
              <a:gd name="connsiteX0" fmla="*/ 1360112 w 3216344"/>
              <a:gd name="connsiteY0" fmla="*/ 0 h 2816945"/>
              <a:gd name="connsiteX1" fmla="*/ 3216344 w 3216344"/>
              <a:gd name="connsiteY1" fmla="*/ 1856232 h 2816945"/>
              <a:gd name="connsiteX2" fmla="*/ 2992307 w 3216344"/>
              <a:gd name="connsiteY2" fmla="*/ 2741023 h 2816945"/>
              <a:gd name="connsiteX3" fmla="*/ 2946183 w 3216344"/>
              <a:gd name="connsiteY3" fmla="*/ 2816945 h 2816945"/>
              <a:gd name="connsiteX4" fmla="*/ 0 w 3216344"/>
              <a:gd name="connsiteY4" fmla="*/ 2816945 h 2816945"/>
              <a:gd name="connsiteX5" fmla="*/ 0 w 3216344"/>
              <a:gd name="connsiteY5" fmla="*/ 596005 h 2816945"/>
              <a:gd name="connsiteX6" fmla="*/ 47558 w 3216344"/>
              <a:gd name="connsiteY6" fmla="*/ 543678 h 2816945"/>
              <a:gd name="connsiteX7" fmla="*/ 1360112 w 3216344"/>
              <a:gd name="connsiteY7" fmla="*/ 0 h 2816945"/>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3216344" h="2816945">
                <a:moveTo>
                  <a:pt x="1360112" y="0"/>
                </a:moveTo>
                <a:cubicBezTo>
                  <a:pt x="2385281" y="0"/>
                  <a:pt x="3216344" y="831063"/>
                  <a:pt x="3216344" y="1856232"/>
                </a:cubicBezTo>
                <a:cubicBezTo>
                  <a:pt x="3216344" y="2176598"/>
                  <a:pt x="3135186" y="2478007"/>
                  <a:pt x="2992307" y="2741023"/>
                </a:cubicBezTo>
                <a:lnTo>
                  <a:pt x="2946183" y="2816945"/>
                </a:lnTo>
                <a:lnTo>
                  <a:pt x="0" y="2816945"/>
                </a:lnTo>
                <a:lnTo>
                  <a:pt x="0" y="596005"/>
                </a:lnTo>
                <a:lnTo>
                  <a:pt x="47558" y="543678"/>
                </a:lnTo>
                <a:cubicBezTo>
                  <a:pt x="383470" y="207766"/>
                  <a:pt x="847528" y="0"/>
                  <a:pt x="1360112" y="0"/>
                </a:cubicBezTo>
                <a:close/>
              </a:path>
            </a:pathLst>
          </a:custGeom>
          <a:solidFill>
            <a:srgbClr val="FFFFFF">
              <a:alpha val="8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wrap="square" rtlCol="0" anchor="ctr">
            <a:noAutofit/>
          </a:bodyP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sp>
        <p:nvSpPr>
          <p:cNvPr id="39" name="Oval 31">
            <a:extLst>
              <a:ext uri="{FF2B5EF4-FFF2-40B4-BE49-F238E27FC236}">
                <a16:creationId xmlns:a16="http://schemas.microsoft.com/office/drawing/2014/main" xmlns="" id="{9973AF05-1CBD-4B57-BB0F-EAEF9F8FB679}"/>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xmlns="" val="1"/>
              </p:ext>
            </p:extLst>
          </p:nvPr>
        </p:nvSpPr>
        <p:spPr>
          <a:xfrm>
            <a:off x="3380935" y="2871982"/>
            <a:ext cx="2834640" cy="2834640"/>
          </a:xfrm>
          <a:prstGeom prst="ellipse">
            <a:avLst/>
          </a:prstGeom>
          <a:solidFill>
            <a:srgbClr val="FFFFFF">
              <a:alpha val="8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prstClr val="white"/>
              </a:solidFill>
              <a:effectLst/>
              <a:uLnTx/>
              <a:uFillTx/>
              <a:latin typeface="Calibri" panose="020F0502020204030204"/>
              <a:ea typeface="+mn-ea"/>
              <a:cs typeface="+mn-cs"/>
            </a:endParaRPr>
          </a:p>
        </p:txBody>
      </p:sp>
      <p:pic>
        <p:nvPicPr>
          <p:cNvPr id="3" name="Image 2">
            <a:extLst>
              <a:ext uri="{FF2B5EF4-FFF2-40B4-BE49-F238E27FC236}">
                <a16:creationId xmlns:a16="http://schemas.microsoft.com/office/drawing/2014/main" xmlns="" id="{6FE597E9-AFE1-4920-AB85-5D4D70AF95CC}"/>
              </a:ext>
            </a:extLst>
          </p:cNvPr>
          <p:cNvPicPr>
            <a:picLocks noChangeAspect="1"/>
          </p:cNvPicPr>
          <p:nvPr/>
        </p:nvPicPr>
        <p:blipFill rotWithShape="1">
          <a:blip r:embed="rId3">
            <a:extLst>
              <a:ext uri="{28A0092B-C50C-407E-A947-70E740481C1C}">
                <a14:useLocalDpi xmlns:a14="http://schemas.microsoft.com/office/drawing/2010/main" val="0"/>
              </a:ext>
            </a:extLst>
          </a:blip>
          <a:srcRect b="750"/>
          <a:stretch/>
        </p:blipFill>
        <p:spPr>
          <a:xfrm>
            <a:off x="3545527" y="3036574"/>
            <a:ext cx="2505456" cy="2505456"/>
          </a:xfrm>
          <a:custGeom>
            <a:avLst/>
            <a:gdLst/>
            <a:ahLst/>
            <a:cxnLst/>
            <a:rect l="l" t="t" r="r" b="b"/>
            <a:pathLst>
              <a:path w="2505456" h="2505456">
                <a:moveTo>
                  <a:pt x="1252728" y="0"/>
                </a:moveTo>
                <a:cubicBezTo>
                  <a:pt x="1944591" y="0"/>
                  <a:pt x="2505456" y="560865"/>
                  <a:pt x="2505456" y="1252728"/>
                </a:cubicBezTo>
                <a:cubicBezTo>
                  <a:pt x="2505456" y="1944591"/>
                  <a:pt x="1944591" y="2505456"/>
                  <a:pt x="1252728" y="2505456"/>
                </a:cubicBezTo>
                <a:cubicBezTo>
                  <a:pt x="560865" y="2505456"/>
                  <a:pt x="0" y="1944591"/>
                  <a:pt x="0" y="1252728"/>
                </a:cubicBezTo>
                <a:cubicBezTo>
                  <a:pt x="0" y="560865"/>
                  <a:pt x="560865" y="0"/>
                  <a:pt x="1252728" y="0"/>
                </a:cubicBezTo>
                <a:close/>
              </a:path>
            </a:pathLst>
          </a:custGeom>
        </p:spPr>
      </p:pic>
      <p:pic>
        <p:nvPicPr>
          <p:cNvPr id="5" name="Image 4" descr="Une image contenant carte&#10;&#10;Description générée automatiquement">
            <a:extLst>
              <a:ext uri="{FF2B5EF4-FFF2-40B4-BE49-F238E27FC236}">
                <a16:creationId xmlns:a16="http://schemas.microsoft.com/office/drawing/2014/main" xmlns="" id="{00F097EE-EB39-4CD1-8CBB-E0DB6101003B}"/>
              </a:ext>
            </a:extLst>
          </p:cNvPr>
          <p:cNvPicPr>
            <a:picLocks noChangeAspect="1"/>
          </p:cNvPicPr>
          <p:nvPr/>
        </p:nvPicPr>
        <p:blipFill rotWithShape="1">
          <a:blip r:embed="rId4">
            <a:extLst>
              <a:ext uri="{28A0092B-C50C-407E-A947-70E740481C1C}">
                <a14:useLocalDpi xmlns:a14="http://schemas.microsoft.com/office/drawing/2010/main" val="0"/>
              </a:ext>
            </a:extLst>
          </a:blip>
          <a:srcRect t="17808" r="-1" b="13235"/>
          <a:stretch/>
        </p:blipFill>
        <p:spPr>
          <a:xfrm>
            <a:off x="20" y="10"/>
            <a:ext cx="3904480" cy="3318836"/>
          </a:xfrm>
          <a:custGeom>
            <a:avLst/>
            <a:gdLst/>
            <a:ahLst/>
            <a:cxnLst/>
            <a:rect l="l" t="t" r="r" b="b"/>
            <a:pathLst>
              <a:path w="3904500" h="3318846">
                <a:moveTo>
                  <a:pt x="0" y="0"/>
                </a:moveTo>
                <a:lnTo>
                  <a:pt x="3550823" y="0"/>
                </a:lnTo>
                <a:lnTo>
                  <a:pt x="3646046" y="156742"/>
                </a:lnTo>
                <a:cubicBezTo>
                  <a:pt x="3810874" y="460163"/>
                  <a:pt x="3904500" y="807876"/>
                  <a:pt x="3904500" y="1177456"/>
                </a:cubicBezTo>
                <a:cubicBezTo>
                  <a:pt x="3904500" y="2360113"/>
                  <a:pt x="2945767" y="3318846"/>
                  <a:pt x="1763110" y="3318846"/>
                </a:cubicBezTo>
                <a:cubicBezTo>
                  <a:pt x="1097866" y="3318846"/>
                  <a:pt x="503472" y="3015497"/>
                  <a:pt x="110709" y="2539579"/>
                </a:cubicBezTo>
                <a:lnTo>
                  <a:pt x="0" y="2391530"/>
                </a:lnTo>
                <a:close/>
              </a:path>
            </a:pathLst>
          </a:custGeom>
        </p:spPr>
      </p:pic>
      <p:pic>
        <p:nvPicPr>
          <p:cNvPr id="9" name="Image 8">
            <a:extLst>
              <a:ext uri="{FF2B5EF4-FFF2-40B4-BE49-F238E27FC236}">
                <a16:creationId xmlns:a16="http://schemas.microsoft.com/office/drawing/2014/main" xmlns="" id="{F69E1018-AC8D-4A98-9D97-593C79F6B585}"/>
              </a:ext>
            </a:extLst>
          </p:cNvPr>
          <p:cNvPicPr>
            <a:picLocks noChangeAspect="1"/>
          </p:cNvPicPr>
          <p:nvPr/>
        </p:nvPicPr>
        <p:blipFill rotWithShape="1">
          <a:blip r:embed="rId5"/>
          <a:srcRect r="2903" b="-1"/>
          <a:stretch/>
        </p:blipFill>
        <p:spPr>
          <a:xfrm>
            <a:off x="1" y="4207014"/>
            <a:ext cx="3050387" cy="2654675"/>
          </a:xfrm>
          <a:custGeom>
            <a:avLst/>
            <a:gdLst/>
            <a:ahLst/>
            <a:cxnLst/>
            <a:rect l="l" t="t" r="r" b="b"/>
            <a:pathLst>
              <a:path w="3050387" h="2654675">
                <a:moveTo>
                  <a:pt x="1360112" y="0"/>
                </a:moveTo>
                <a:cubicBezTo>
                  <a:pt x="2293625" y="0"/>
                  <a:pt x="3050387" y="756762"/>
                  <a:pt x="3050387" y="1690275"/>
                </a:cubicBezTo>
                <a:cubicBezTo>
                  <a:pt x="3050387" y="2040343"/>
                  <a:pt x="2943967" y="2365554"/>
                  <a:pt x="2761715" y="2635324"/>
                </a:cubicBezTo>
                <a:lnTo>
                  <a:pt x="2747244" y="2654675"/>
                </a:lnTo>
                <a:lnTo>
                  <a:pt x="0" y="2654675"/>
                </a:lnTo>
                <a:lnTo>
                  <a:pt x="0" y="689742"/>
                </a:lnTo>
                <a:lnTo>
                  <a:pt x="55814" y="615103"/>
                </a:lnTo>
                <a:cubicBezTo>
                  <a:pt x="365835" y="239445"/>
                  <a:pt x="835011" y="0"/>
                  <a:pt x="1360112" y="0"/>
                </a:cubicBezTo>
                <a:close/>
              </a:path>
            </a:pathLst>
          </a:custGeom>
        </p:spPr>
      </p:pic>
      <p:sp>
        <p:nvSpPr>
          <p:cNvPr id="6" name="ZoneTexte 5">
            <a:extLst>
              <a:ext uri="{FF2B5EF4-FFF2-40B4-BE49-F238E27FC236}">
                <a16:creationId xmlns:a16="http://schemas.microsoft.com/office/drawing/2014/main" xmlns="" id="{D03DE38D-3B5B-4218-962B-7D436476B07F}"/>
              </a:ext>
            </a:extLst>
          </p:cNvPr>
          <p:cNvSpPr txBox="1"/>
          <p:nvPr/>
        </p:nvSpPr>
        <p:spPr>
          <a:xfrm>
            <a:off x="6979313" y="2871982"/>
            <a:ext cx="4375579" cy="3100193"/>
          </a:xfrm>
          <a:prstGeom prst="rect">
            <a:avLst/>
          </a:prstGeom>
        </p:spPr>
        <p:txBody>
          <a:bodyPr vert="horz" lIns="91440" tIns="45720" rIns="91440" bIns="45720" rtlCol="0" anchor="t">
            <a:normAutofit/>
          </a:bodyPr>
          <a:lstStyle/>
          <a:p>
            <a:pPr indent="-228600">
              <a:lnSpc>
                <a:spcPct val="90000"/>
              </a:lnSpc>
              <a:spcAft>
                <a:spcPts val="600"/>
              </a:spcAft>
              <a:buFont typeface="Arial" panose="020B0604020202020204" pitchFamily="34" charset="0"/>
              <a:buChar char="•"/>
            </a:pPr>
            <a:r>
              <a:rPr lang="en-US"/>
              <a:t>Signaux de danger </a:t>
            </a:r>
            <a:r>
              <a:rPr lang="en-US">
                <a:sym typeface="Wingdings" panose="05000000000000000000" pitchFamily="2" charset="2"/>
              </a:rPr>
              <a:t> réponse inflammatoire</a:t>
            </a:r>
            <a:endParaRPr lang="en-US"/>
          </a:p>
        </p:txBody>
      </p:sp>
      <p:sp>
        <p:nvSpPr>
          <p:cNvPr id="7" name="ZoneTexte 6">
            <a:extLst>
              <a:ext uri="{FF2B5EF4-FFF2-40B4-BE49-F238E27FC236}">
                <a16:creationId xmlns:a16="http://schemas.microsoft.com/office/drawing/2014/main" xmlns="" id="{B98AB3A6-8CEF-4A13-8C06-C9A8530FEFE5}"/>
              </a:ext>
            </a:extLst>
          </p:cNvPr>
          <p:cNvSpPr txBox="1"/>
          <p:nvPr/>
        </p:nvSpPr>
        <p:spPr>
          <a:xfrm>
            <a:off x="7418963" y="1252203"/>
            <a:ext cx="4230197" cy="1077218"/>
          </a:xfrm>
          <a:prstGeom prst="rect">
            <a:avLst/>
          </a:prstGeom>
          <a:noFill/>
        </p:spPr>
        <p:txBody>
          <a:bodyPr wrap="none" rtlCol="0">
            <a:spAutoFit/>
          </a:bodyPr>
          <a:lstStyle/>
          <a:p>
            <a:pPr>
              <a:spcAft>
                <a:spcPts val="600"/>
              </a:spcAft>
            </a:pPr>
            <a:r>
              <a:rPr lang="fr-FR" dirty="0"/>
              <a:t>Réponse humorale : IGG se fixe sur le virus </a:t>
            </a:r>
            <a:endParaRPr lang="fr-FR"/>
          </a:p>
          <a:p>
            <a:pPr>
              <a:spcAft>
                <a:spcPts val="600"/>
              </a:spcAft>
            </a:pPr>
            <a:r>
              <a:rPr lang="fr-FR" dirty="0"/>
              <a:t>qui est ensuite « mangé » par des cellules</a:t>
            </a:r>
            <a:endParaRPr lang="fr-FR"/>
          </a:p>
          <a:p>
            <a:pPr>
              <a:spcAft>
                <a:spcPts val="600"/>
              </a:spcAft>
            </a:pPr>
            <a:r>
              <a:rPr lang="fr-FR" dirty="0"/>
              <a:t> spécialisées de l’organisme</a:t>
            </a:r>
            <a:endParaRPr lang="fr-FR"/>
          </a:p>
        </p:txBody>
      </p:sp>
      <p:sp>
        <p:nvSpPr>
          <p:cNvPr id="10" name="ZoneTexte 9">
            <a:extLst>
              <a:ext uri="{FF2B5EF4-FFF2-40B4-BE49-F238E27FC236}">
                <a16:creationId xmlns:a16="http://schemas.microsoft.com/office/drawing/2014/main" xmlns="" id="{CDD2B22A-FD18-4C71-A28B-B79D54F68726}"/>
              </a:ext>
            </a:extLst>
          </p:cNvPr>
          <p:cNvSpPr txBox="1"/>
          <p:nvPr/>
        </p:nvSpPr>
        <p:spPr>
          <a:xfrm>
            <a:off x="7512149" y="3960761"/>
            <a:ext cx="3896388" cy="1077218"/>
          </a:xfrm>
          <a:prstGeom prst="rect">
            <a:avLst/>
          </a:prstGeom>
          <a:noFill/>
        </p:spPr>
        <p:txBody>
          <a:bodyPr wrap="none" rtlCol="0">
            <a:spAutoFit/>
          </a:bodyPr>
          <a:lstStyle/>
          <a:p>
            <a:pPr>
              <a:spcAft>
                <a:spcPts val="600"/>
              </a:spcAft>
            </a:pPr>
            <a:r>
              <a:rPr lang="fr-FR" dirty="0"/>
              <a:t>Réponse cellulaire : Lymphocytes T </a:t>
            </a:r>
          </a:p>
          <a:p>
            <a:pPr>
              <a:spcAft>
                <a:spcPts val="600"/>
              </a:spcAft>
            </a:pPr>
            <a:r>
              <a:rPr lang="fr-FR" dirty="0"/>
              <a:t>vont se spécialiser pour induire la mort </a:t>
            </a:r>
          </a:p>
          <a:p>
            <a:pPr>
              <a:spcAft>
                <a:spcPts val="600"/>
              </a:spcAft>
            </a:pPr>
            <a:r>
              <a:rPr lang="fr-FR" dirty="0"/>
              <a:t>des cellules contenant du virus</a:t>
            </a:r>
          </a:p>
        </p:txBody>
      </p:sp>
    </p:spTree>
    <p:extLst>
      <p:ext uri="{BB962C8B-B14F-4D97-AF65-F5344CB8AC3E}">
        <p14:creationId xmlns:p14="http://schemas.microsoft.com/office/powerpoint/2010/main" val="3846821243"/>
      </p:ext>
    </p:extLst>
  </p:cSld>
  <p:clrMapOvr>
    <a:overrideClrMapping bg1="dk1" tx1="lt1" bg2="dk2" tx2="lt2" accent1="accent1" accent2="accent2" accent3="accent3" accent4="accent4" accent5="accent5" accent6="accent6" hlink="hlink" folHlink="folHlink"/>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 3" descr="Une image contenant texte, vert, capture d’écran&#10;&#10;Description générée automatiquement">
            <a:extLst>
              <a:ext uri="{FF2B5EF4-FFF2-40B4-BE49-F238E27FC236}">
                <a16:creationId xmlns:a16="http://schemas.microsoft.com/office/drawing/2014/main" xmlns="" id="{50BA17B5-C932-46CF-AA26-43E83F3F9CD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6858000" cy="6858000"/>
          </a:xfrm>
          <a:prstGeom prst="rect">
            <a:avLst/>
          </a:prstGeom>
        </p:spPr>
      </p:pic>
      <p:sp>
        <p:nvSpPr>
          <p:cNvPr id="5" name="ZoneTexte 4">
            <a:extLst>
              <a:ext uri="{FF2B5EF4-FFF2-40B4-BE49-F238E27FC236}">
                <a16:creationId xmlns:a16="http://schemas.microsoft.com/office/drawing/2014/main" xmlns="" id="{E8867734-9C40-4D93-BE13-6378AA38167D}"/>
              </a:ext>
            </a:extLst>
          </p:cNvPr>
          <p:cNvSpPr txBox="1"/>
          <p:nvPr/>
        </p:nvSpPr>
        <p:spPr>
          <a:xfrm>
            <a:off x="7472150" y="2538483"/>
            <a:ext cx="4562724" cy="830997"/>
          </a:xfrm>
          <a:prstGeom prst="rect">
            <a:avLst/>
          </a:prstGeom>
          <a:noFill/>
        </p:spPr>
        <p:txBody>
          <a:bodyPr wrap="none" rtlCol="0">
            <a:spAutoFit/>
          </a:bodyPr>
          <a:lstStyle/>
          <a:p>
            <a:r>
              <a:rPr lang="fr-FR" sz="2400" dirty="0"/>
              <a:t>Astra-</a:t>
            </a:r>
            <a:r>
              <a:rPr lang="fr-FR" sz="2400" dirty="0" err="1"/>
              <a:t>Zeneka</a:t>
            </a:r>
            <a:r>
              <a:rPr lang="fr-FR" sz="2400" dirty="0"/>
              <a:t> est en 11</a:t>
            </a:r>
            <a:r>
              <a:rPr lang="fr-FR" sz="2400" baseline="30000" dirty="0"/>
              <a:t>ième</a:t>
            </a:r>
            <a:r>
              <a:rPr lang="fr-FR" sz="2400" dirty="0"/>
              <a:t> position </a:t>
            </a:r>
          </a:p>
          <a:p>
            <a:r>
              <a:rPr lang="fr-FR" sz="2400" dirty="0"/>
              <a:t>avec 26,6 milliards de dollars</a:t>
            </a:r>
          </a:p>
        </p:txBody>
      </p:sp>
    </p:spTree>
    <p:extLst>
      <p:ext uri="{BB962C8B-B14F-4D97-AF65-F5344CB8AC3E}">
        <p14:creationId xmlns:p14="http://schemas.microsoft.com/office/powerpoint/2010/main" val="90788636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 3" descr="Une image contenant texte, capture d’écran, vert&#10;&#10;Description générée automatiquement">
            <a:extLst>
              <a:ext uri="{FF2B5EF4-FFF2-40B4-BE49-F238E27FC236}">
                <a16:creationId xmlns:a16="http://schemas.microsoft.com/office/drawing/2014/main" xmlns="" id="{282503A7-D2A3-4B40-A077-8B42039D5B8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6858000" cy="6858000"/>
          </a:xfrm>
          <a:prstGeom prst="rect">
            <a:avLst/>
          </a:prstGeom>
        </p:spPr>
      </p:pic>
      <p:sp>
        <p:nvSpPr>
          <p:cNvPr id="5" name="ZoneTexte 4">
            <a:extLst>
              <a:ext uri="{FF2B5EF4-FFF2-40B4-BE49-F238E27FC236}">
                <a16:creationId xmlns:a16="http://schemas.microsoft.com/office/drawing/2014/main" xmlns="" id="{2B031930-8921-4AE2-A331-C0B4420FFFDA}"/>
              </a:ext>
            </a:extLst>
          </p:cNvPr>
          <p:cNvSpPr txBox="1"/>
          <p:nvPr/>
        </p:nvSpPr>
        <p:spPr>
          <a:xfrm>
            <a:off x="7751928" y="1330657"/>
            <a:ext cx="3531480" cy="1754326"/>
          </a:xfrm>
          <a:prstGeom prst="rect">
            <a:avLst/>
          </a:prstGeom>
          <a:noFill/>
        </p:spPr>
        <p:txBody>
          <a:bodyPr wrap="none" rtlCol="0">
            <a:spAutoFit/>
          </a:bodyPr>
          <a:lstStyle/>
          <a:p>
            <a:r>
              <a:rPr lang="fr-FR" dirty="0"/>
              <a:t>Vaccins anti-</a:t>
            </a:r>
            <a:r>
              <a:rPr lang="fr-FR" dirty="0" err="1"/>
              <a:t>covid</a:t>
            </a:r>
            <a:endParaRPr lang="fr-FR" dirty="0"/>
          </a:p>
          <a:p>
            <a:endParaRPr lang="fr-FR" dirty="0"/>
          </a:p>
          <a:p>
            <a:pPr marL="342900" indent="-342900">
              <a:buFontTx/>
              <a:buAutoNum type="arabicParenR"/>
            </a:pPr>
            <a:r>
              <a:rPr lang="fr-FR" dirty="0"/>
              <a:t>Moderna (ARN messager)</a:t>
            </a:r>
          </a:p>
          <a:p>
            <a:pPr marL="342900" indent="-342900">
              <a:buFontTx/>
              <a:buAutoNum type="arabicParenR"/>
            </a:pPr>
            <a:r>
              <a:rPr lang="fr-FR" dirty="0"/>
              <a:t>Pfizer-</a:t>
            </a:r>
            <a:r>
              <a:rPr lang="fr-FR" dirty="0" err="1"/>
              <a:t>BioNtech</a:t>
            </a:r>
            <a:r>
              <a:rPr lang="fr-FR" dirty="0"/>
              <a:t> (ARN messager)</a:t>
            </a:r>
          </a:p>
          <a:p>
            <a:pPr marL="342900" indent="-342900">
              <a:buAutoNum type="arabicParenR"/>
            </a:pPr>
            <a:r>
              <a:rPr lang="fr-FR" dirty="0"/>
              <a:t>Astra-</a:t>
            </a:r>
            <a:r>
              <a:rPr lang="fr-FR" dirty="0" err="1"/>
              <a:t>Zeneka</a:t>
            </a:r>
            <a:r>
              <a:rPr lang="fr-FR" dirty="0"/>
              <a:t> (</a:t>
            </a:r>
            <a:r>
              <a:rPr lang="fr-FR" dirty="0" err="1"/>
              <a:t>Adenovirus</a:t>
            </a:r>
            <a:r>
              <a:rPr lang="fr-FR" dirty="0"/>
              <a:t>)</a:t>
            </a:r>
          </a:p>
          <a:p>
            <a:pPr marL="342900" indent="-342900">
              <a:buAutoNum type="arabicParenR"/>
            </a:pPr>
            <a:r>
              <a:rPr lang="fr-FR" dirty="0" err="1"/>
              <a:t>Johnson&amp;Johnson</a:t>
            </a:r>
            <a:r>
              <a:rPr lang="fr-FR" dirty="0"/>
              <a:t> (</a:t>
            </a:r>
            <a:r>
              <a:rPr lang="fr-FR" dirty="0" err="1"/>
              <a:t>Adenovirus</a:t>
            </a:r>
            <a:r>
              <a:rPr lang="fr-FR" dirty="0"/>
              <a:t>)</a:t>
            </a:r>
          </a:p>
        </p:txBody>
      </p:sp>
      <p:sp>
        <p:nvSpPr>
          <p:cNvPr id="6" name="ZoneTexte 5">
            <a:extLst>
              <a:ext uri="{FF2B5EF4-FFF2-40B4-BE49-F238E27FC236}">
                <a16:creationId xmlns:a16="http://schemas.microsoft.com/office/drawing/2014/main" xmlns="" id="{B64EEAE7-6D39-46BC-B54D-B89C07F78A88}"/>
              </a:ext>
            </a:extLst>
          </p:cNvPr>
          <p:cNvSpPr txBox="1"/>
          <p:nvPr/>
        </p:nvSpPr>
        <p:spPr>
          <a:xfrm>
            <a:off x="7253785" y="4005617"/>
            <a:ext cx="4797188" cy="923330"/>
          </a:xfrm>
          <a:prstGeom prst="rect">
            <a:avLst/>
          </a:prstGeom>
          <a:noFill/>
        </p:spPr>
        <p:txBody>
          <a:bodyPr wrap="square" rtlCol="0">
            <a:spAutoFit/>
          </a:bodyPr>
          <a:lstStyle/>
          <a:p>
            <a:r>
              <a:rPr lang="fr-FR" dirty="0"/>
              <a:t>En cours</a:t>
            </a:r>
          </a:p>
          <a:p>
            <a:pPr marL="342900" indent="-342900">
              <a:buAutoNum type="arabicParenR"/>
            </a:pPr>
            <a:r>
              <a:rPr lang="fr-FR" dirty="0"/>
              <a:t>CUREVAC (ARN messager)</a:t>
            </a:r>
          </a:p>
          <a:p>
            <a:pPr marL="342900" indent="-342900">
              <a:buAutoNum type="arabicParenR"/>
            </a:pPr>
            <a:r>
              <a:rPr lang="fr-FR" dirty="0" err="1"/>
              <a:t>Novavax</a:t>
            </a:r>
            <a:r>
              <a:rPr lang="fr-FR" dirty="0"/>
              <a:t> (protéine recombinante)</a:t>
            </a:r>
          </a:p>
        </p:txBody>
      </p:sp>
    </p:spTree>
    <p:extLst>
      <p:ext uri="{BB962C8B-B14F-4D97-AF65-F5344CB8AC3E}">
        <p14:creationId xmlns:p14="http://schemas.microsoft.com/office/powerpoint/2010/main" val="148941962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 2">
            <a:extLst>
              <a:ext uri="{FF2B5EF4-FFF2-40B4-BE49-F238E27FC236}">
                <a16:creationId xmlns:a16="http://schemas.microsoft.com/office/drawing/2014/main" xmlns="" id="{5E7C5D85-E258-4004-89F0-71DFDA7EE296}"/>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166816" y="75716"/>
            <a:ext cx="9922468" cy="6750176"/>
          </a:xfrm>
          <a:prstGeom prst="rect">
            <a:avLst/>
          </a:prstGeom>
        </p:spPr>
      </p:pic>
    </p:spTree>
    <p:extLst>
      <p:ext uri="{BB962C8B-B14F-4D97-AF65-F5344CB8AC3E}">
        <p14:creationId xmlns:p14="http://schemas.microsoft.com/office/powerpoint/2010/main" val="2603520883"/>
      </p:ext>
    </p:extLst>
  </p:cSld>
  <p:clrMapOvr>
    <a:masterClrMapping/>
  </p:clrMapOvr>
</p:sld>
</file>

<file path=ppt/theme/theme1.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7916</TotalTime>
  <Words>885</Words>
  <Application>Microsoft Office PowerPoint</Application>
  <PresentationFormat>Grand écran</PresentationFormat>
  <Paragraphs>96</Paragraphs>
  <Slides>17</Slides>
  <Notes>2</Notes>
  <HiddenSlides>0</HiddenSlides>
  <MMClips>0</MMClips>
  <ScaleCrop>false</ScaleCrop>
  <HeadingPairs>
    <vt:vector size="6" baseType="variant">
      <vt:variant>
        <vt:lpstr>Polices utilisées</vt:lpstr>
      </vt:variant>
      <vt:variant>
        <vt:i4>7</vt:i4>
      </vt:variant>
      <vt:variant>
        <vt:lpstr>Thème</vt:lpstr>
      </vt:variant>
      <vt:variant>
        <vt:i4>1</vt:i4>
      </vt:variant>
      <vt:variant>
        <vt:lpstr>Titres des diapositives</vt:lpstr>
      </vt:variant>
      <vt:variant>
        <vt:i4>17</vt:i4>
      </vt:variant>
    </vt:vector>
  </HeadingPairs>
  <TitlesOfParts>
    <vt:vector size="25" baseType="lpstr">
      <vt:lpstr>Arial</vt:lpstr>
      <vt:lpstr>Arial Black</vt:lpstr>
      <vt:lpstr>Calibri</vt:lpstr>
      <vt:lpstr>Calibri Light</vt:lpstr>
      <vt:lpstr>Times</vt:lpstr>
      <vt:lpstr>Times New Roman</vt:lpstr>
      <vt:lpstr>Wingdings</vt:lpstr>
      <vt:lpstr>Thème Office</vt:lpstr>
      <vt:lpstr>Evolution de l’industrie Pharmaceutique</vt:lpstr>
      <vt:lpstr>Soigner sans comprendre….</vt:lpstr>
      <vt:lpstr>Soigner sans comprendre …</vt:lpstr>
      <vt:lpstr>…..Comprendre pour guérir</vt:lpstr>
      <vt:lpstr>…Comprendre pour guérir</vt:lpstr>
      <vt:lpstr>Evolution temporelle de la biologie-santé, Valorisation de la recherche fondamentale</vt:lpstr>
      <vt:lpstr>Les fonctions d’une cellule</vt:lpstr>
      <vt:lpstr>Evolution des médicaments</vt:lpstr>
      <vt:lpstr>Fin du modèle du blockbuster</vt:lpstr>
      <vt:lpstr>Le soin par stratification des malades puis par personnalisation du traitement</vt:lpstr>
      <vt:lpstr>Le pouvoir dans l’industrie pharmaceutique : Trois temps et une transition.</vt:lpstr>
      <vt:lpstr>Présentation PowerPoint</vt:lpstr>
      <vt:lpstr>A votre disposition pour les questions</vt:lpstr>
      <vt:lpstr>Présentation PowerPoint</vt:lpstr>
      <vt:lpstr>Présentation PowerPoint</vt:lpstr>
      <vt:lpstr>Présentation PowerPoint</vt:lpstr>
      <vt:lpstr>Présentation PowerPoint</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Evolution de l’industrie Pharmaceutique</dc:title>
  <dc:creator>Jacques HAIECH</dc:creator>
  <cp:lastModifiedBy>Océane</cp:lastModifiedBy>
  <cp:revision>33</cp:revision>
  <dcterms:created xsi:type="dcterms:W3CDTF">2021-02-26T13:48:41Z</dcterms:created>
  <dcterms:modified xsi:type="dcterms:W3CDTF">2021-03-08T12:56:21Z</dcterms:modified>
</cp:coreProperties>
</file>