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8" r:id="rId4"/>
    <p:sldId id="261" r:id="rId5"/>
    <p:sldId id="262" r:id="rId6"/>
    <p:sldId id="263" r:id="rId7"/>
    <p:sldId id="264" r:id="rId8"/>
    <p:sldId id="265" r:id="rId9"/>
    <p:sldId id="270" r:id="rId10"/>
    <p:sldId id="276" r:id="rId11"/>
    <p:sldId id="281" r:id="rId12"/>
    <p:sldId id="27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60" d="100"/>
          <a:sy n="60" d="100"/>
        </p:scale>
        <p:origin x="6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a:t>Un pole public du médicament ?</a:t>
            </a:r>
          </a:p>
        </p:txBody>
      </p:sp>
      <p:sp>
        <p:nvSpPr>
          <p:cNvPr id="3" name="Sous-titre 2"/>
          <p:cNvSpPr>
            <a:spLocks noGrp="1"/>
          </p:cNvSpPr>
          <p:nvPr>
            <p:ph type="subTitle" idx="1"/>
          </p:nvPr>
        </p:nvSpPr>
        <p:spPr/>
        <p:txBody>
          <a:bodyPr/>
          <a:lstStyle/>
          <a:p>
            <a:r>
              <a:rPr lang="fr-FR" dirty="0"/>
              <a:t>Nathalie </a:t>
            </a:r>
            <a:r>
              <a:rPr lang="fr-FR" dirty="0" err="1"/>
              <a:t>coutinet</a:t>
            </a:r>
            <a:endParaRPr lang="fr-FR" dirty="0"/>
          </a:p>
        </p:txBody>
      </p:sp>
      <p:sp>
        <p:nvSpPr>
          <p:cNvPr id="4" name="Rectangle 3"/>
          <p:cNvSpPr/>
          <p:nvPr/>
        </p:nvSpPr>
        <p:spPr>
          <a:xfrm>
            <a:off x="969579" y="3342290"/>
            <a:ext cx="8087711" cy="923330"/>
          </a:xfrm>
          <a:prstGeom prst="rect">
            <a:avLst/>
          </a:prstGeom>
        </p:spPr>
        <p:txBody>
          <a:bodyPr wrap="square">
            <a:spAutoFit/>
          </a:bodyPr>
          <a:lstStyle/>
          <a:p>
            <a:r>
              <a:rPr lang="fr-FR" b="1" dirty="0">
                <a:solidFill>
                  <a:schemeClr val="bg1"/>
                </a:solidFill>
              </a:rPr>
              <a:t>Deux aspects développés ici :</a:t>
            </a:r>
          </a:p>
          <a:p>
            <a:pPr lvl="1"/>
            <a:r>
              <a:rPr lang="fr-FR" b="1" dirty="0">
                <a:solidFill>
                  <a:schemeClr val="bg1"/>
                </a:solidFill>
              </a:rPr>
              <a:t>I. Le financement de l’innovation thérapeutique</a:t>
            </a:r>
          </a:p>
          <a:p>
            <a:pPr lvl="1"/>
            <a:r>
              <a:rPr lang="fr-FR" b="1" dirty="0">
                <a:solidFill>
                  <a:schemeClr val="bg1"/>
                </a:solidFill>
              </a:rPr>
              <a:t>II. La question de l’accès aux traitements</a:t>
            </a:r>
          </a:p>
        </p:txBody>
      </p:sp>
    </p:spTree>
    <p:extLst>
      <p:ext uri="{BB962C8B-B14F-4D97-AF65-F5344CB8AC3E}">
        <p14:creationId xmlns:p14="http://schemas.microsoft.com/office/powerpoint/2010/main" val="2119890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2. Accès équitable à l’innovation thérapeutique </a:t>
            </a:r>
            <a:endParaRPr lang="fr-FR" dirty="0"/>
          </a:p>
        </p:txBody>
      </p:sp>
      <p:sp>
        <p:nvSpPr>
          <p:cNvPr id="3" name="Espace réservé du contenu 2"/>
          <p:cNvSpPr>
            <a:spLocks noGrp="1"/>
          </p:cNvSpPr>
          <p:nvPr>
            <p:ph idx="1"/>
          </p:nvPr>
        </p:nvSpPr>
        <p:spPr>
          <a:xfrm>
            <a:off x="581192" y="2180496"/>
            <a:ext cx="11140470" cy="4196656"/>
          </a:xfrm>
        </p:spPr>
        <p:txBody>
          <a:bodyPr>
            <a:normAutofit/>
          </a:bodyPr>
          <a:lstStyle/>
          <a:p>
            <a:r>
              <a:rPr lang="fr-FR" dirty="0"/>
              <a:t>Depuis 1994 et la signature des accords ADPIC à l’OMC, les brevets sur les médicaments sont mondiaux.</a:t>
            </a:r>
          </a:p>
          <a:p>
            <a:r>
              <a:rPr lang="fr-FR" dirty="0"/>
              <a:t>Brevets étendus à 20+5 ans, domaine de la brevetabilité est élargi.</a:t>
            </a:r>
          </a:p>
          <a:p>
            <a:r>
              <a:rPr lang="fr-FR" dirty="0"/>
              <a:t>Ces accords ont considérablement compliqué l’accès aux traitements des populations des pays à faible revenu mais aussi et de plus en plus des pays à revenu intermédiaire ou élevé. </a:t>
            </a:r>
          </a:p>
          <a:p>
            <a:r>
              <a:rPr lang="fr-FR" dirty="0"/>
              <a:t>Les accords ADPIC ont prévu des dispositifs (les flexibilités) qui permettent à certains pays de disposer de la possibilité de produire des traitements (licences volontaires, licences obligatoires).</a:t>
            </a:r>
          </a:p>
          <a:p>
            <a:r>
              <a:rPr lang="fr-FR" dirty="0"/>
              <a:t>Cependant, ces dispositifs n’ont jamais été acceptés par les </a:t>
            </a:r>
            <a:r>
              <a:rPr lang="fr-FR" dirty="0" err="1"/>
              <a:t>big</a:t>
            </a:r>
            <a:r>
              <a:rPr lang="fr-FR" dirty="0"/>
              <a:t> pharma  comme l’illustre les difficultés de nombreux pays à obtenir des brevets des antirétroviraux.</a:t>
            </a:r>
          </a:p>
          <a:p>
            <a:r>
              <a:rPr lang="fr-FR" dirty="0"/>
              <a:t>A cela s’ajoute la loi « 301 spéciales » permettant au gouvernement américain de déclencher des mesures de rétorsions contre les pays dans lesquels la propriété intellectuelle de leurs firmes serait violée.</a:t>
            </a:r>
          </a:p>
          <a:p>
            <a:endParaRPr lang="fr-FR" dirty="0"/>
          </a:p>
        </p:txBody>
      </p:sp>
    </p:spTree>
    <p:extLst>
      <p:ext uri="{BB962C8B-B14F-4D97-AF65-F5344CB8AC3E}">
        <p14:creationId xmlns:p14="http://schemas.microsoft.com/office/powerpoint/2010/main" val="4237739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cas du vaccin </a:t>
            </a:r>
            <a:r>
              <a:rPr lang="fr-FR" dirty="0" err="1"/>
              <a:t>Covid</a:t>
            </a:r>
            <a:r>
              <a:rPr lang="fr-FR" dirty="0"/>
              <a:t> illustre parfaitement cette question : en raison des brevets, les quantités produites sont limitées, l’accès de nombreux pays au vaccin impossible. </a:t>
            </a:r>
          </a:p>
          <a:p>
            <a:r>
              <a:rPr lang="fr-FR" dirty="0"/>
              <a:t>Les pays riches ont commandé 95% des doses Pfizer. </a:t>
            </a:r>
          </a:p>
          <a:p>
            <a:r>
              <a:rPr lang="fr-FR" dirty="0"/>
              <a:t>Le dispositif </a:t>
            </a:r>
            <a:r>
              <a:rPr lang="fr-FR" dirty="0" err="1"/>
              <a:t>Covax</a:t>
            </a:r>
            <a:r>
              <a:rPr lang="fr-FR" dirty="0"/>
              <a:t>, a réservé 1120 millions de doses pour 92 pays en développement (soit une population de 3,9 milliards). Vaccin qui nécessite deux doses : 560 millions de personnes pourront être vaccinées. </a:t>
            </a:r>
          </a:p>
          <a:p>
            <a:r>
              <a:rPr lang="fr-FR" dirty="0"/>
              <a:t>Autre façon de voir les choses : les Etats-Unis ont réservé 2,6 milliards de doses pour une population de 350 millions d’habitants, </a:t>
            </a:r>
            <a:r>
              <a:rPr lang="fr-FR" dirty="0" err="1"/>
              <a:t>Covax</a:t>
            </a:r>
            <a:r>
              <a:rPr lang="fr-FR" dirty="0"/>
              <a:t> 450 millions de doses pour une population de 4 milliards de personnes !</a:t>
            </a:r>
          </a:p>
          <a:p>
            <a:r>
              <a:rPr lang="fr-FR" dirty="0"/>
              <a:t>L’UE a commandé 1585 millions de doses : l’Union africaine 670 millions</a:t>
            </a:r>
          </a:p>
          <a:p>
            <a:endParaRPr lang="fr-FR" dirty="0"/>
          </a:p>
        </p:txBody>
      </p:sp>
    </p:spTree>
    <p:extLst>
      <p:ext uri="{BB962C8B-B14F-4D97-AF65-F5344CB8AC3E}">
        <p14:creationId xmlns:p14="http://schemas.microsoft.com/office/powerpoint/2010/main" val="374102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Conclusion </a:t>
            </a:r>
          </a:p>
        </p:txBody>
      </p:sp>
      <p:sp>
        <p:nvSpPr>
          <p:cNvPr id="3" name="Espace réservé du contenu 2"/>
          <p:cNvSpPr>
            <a:spLocks noGrp="1"/>
          </p:cNvSpPr>
          <p:nvPr>
            <p:ph idx="1"/>
          </p:nvPr>
        </p:nvSpPr>
        <p:spPr/>
        <p:txBody>
          <a:bodyPr>
            <a:normAutofit/>
          </a:bodyPr>
          <a:lstStyle/>
          <a:p>
            <a:r>
              <a:rPr lang="fr-FR" dirty="0"/>
              <a:t>Le cas du développement du vaccin </a:t>
            </a:r>
            <a:r>
              <a:rPr lang="fr-FR" dirty="0" err="1"/>
              <a:t>Covid</a:t>
            </a:r>
            <a:r>
              <a:rPr lang="fr-FR" dirty="0"/>
              <a:t> en est une illustration : </a:t>
            </a:r>
          </a:p>
          <a:p>
            <a:pPr lvl="1"/>
            <a:r>
              <a:rPr lang="fr-FR" dirty="0" err="1"/>
              <a:t>BioNtech</a:t>
            </a:r>
            <a:r>
              <a:rPr lang="fr-FR" dirty="0"/>
              <a:t> est une </a:t>
            </a:r>
            <a:r>
              <a:rPr lang="fr-FR" dirty="0" err="1"/>
              <a:t>start</a:t>
            </a:r>
            <a:r>
              <a:rPr lang="fr-FR" dirty="0"/>
              <a:t> up montée par des chercheurs de l’université de Mayence et financée par capital risque. La </a:t>
            </a:r>
            <a:r>
              <a:rPr lang="fr-FR" dirty="0" err="1"/>
              <a:t>start</a:t>
            </a:r>
            <a:r>
              <a:rPr lang="fr-FR" dirty="0"/>
              <a:t> up s’allie avec Pfizer qui dispose de capacités financières et logistiques. Le gouvernement allemand accorde 375 millions d’euros.</a:t>
            </a:r>
          </a:p>
          <a:p>
            <a:pPr lvl="1"/>
            <a:r>
              <a:rPr lang="fr-FR" dirty="0" err="1"/>
              <a:t>Moderna</a:t>
            </a:r>
            <a:r>
              <a:rPr lang="fr-FR" dirty="0"/>
              <a:t> est une </a:t>
            </a:r>
            <a:r>
              <a:rPr lang="fr-FR" dirty="0" err="1"/>
              <a:t>start</a:t>
            </a:r>
            <a:r>
              <a:rPr lang="fr-FR" dirty="0"/>
              <a:t> up financée par du capital risque a hauteur de 1,4 milliards d’euros (entre 2014 et 2018) auxquels s’ajoutent des financements de l’armée US.  Elle est introduite en bourse en 2018.</a:t>
            </a:r>
          </a:p>
          <a:p>
            <a:r>
              <a:rPr lang="fr-FR" dirty="0"/>
              <a:t>Dépenses des gouvernements et de ONG pour financer les recherches sur le vaccins : les 2/3 des 29,6 milliards de dollars pour la recherche, les essais cliniques et la P°. A cela s’ajoutent les sommes consacrées aux commandes des doses : entre 20 et 95 milliards de dollars. </a:t>
            </a:r>
          </a:p>
          <a:p>
            <a:r>
              <a:rPr lang="fr-FR" dirty="0"/>
              <a:t>La question centrale qui est très peu traitée :  Comment est-il possible que les Etats qui financent ces recherches n’aient aucun moyen de contraindre les firmes à céder leur brevets pour favoriser l’accès aux traitements</a:t>
            </a:r>
          </a:p>
        </p:txBody>
      </p:sp>
    </p:spTree>
    <p:extLst>
      <p:ext uri="{BB962C8B-B14F-4D97-AF65-F5344CB8AC3E}">
        <p14:creationId xmlns:p14="http://schemas.microsoft.com/office/powerpoint/2010/main" val="248004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I : Financement de l’innovation thérapeutique</a:t>
            </a:r>
            <a:endParaRPr lang="fr-FR" cap="none" dirty="0"/>
          </a:p>
        </p:txBody>
      </p:sp>
      <p:pic>
        <p:nvPicPr>
          <p:cNvPr id="4" name="Espace réservé du contenu 3"/>
          <p:cNvPicPr>
            <a:picLocks noGrp="1"/>
          </p:cNvPicPr>
          <p:nvPr>
            <p:ph idx="1"/>
          </p:nvPr>
        </p:nvPicPr>
        <p:blipFill>
          <a:blip r:embed="rId2"/>
          <a:stretch>
            <a:fillRect/>
          </a:stretch>
        </p:blipFill>
        <p:spPr>
          <a:xfrm>
            <a:off x="1625577" y="2687541"/>
            <a:ext cx="9593713" cy="4094273"/>
          </a:xfrm>
          <a:prstGeom prst="rect">
            <a:avLst/>
          </a:prstGeom>
        </p:spPr>
      </p:pic>
      <p:sp>
        <p:nvSpPr>
          <p:cNvPr id="5" name="Rectangle 4"/>
          <p:cNvSpPr/>
          <p:nvPr/>
        </p:nvSpPr>
        <p:spPr>
          <a:xfrm>
            <a:off x="2462925" y="2215418"/>
            <a:ext cx="6105261" cy="388696"/>
          </a:xfrm>
          <a:prstGeom prst="rect">
            <a:avLst/>
          </a:prstGeom>
        </p:spPr>
        <p:txBody>
          <a:bodyPr wrap="none">
            <a:spAutoFit/>
          </a:bodyPr>
          <a:lstStyle/>
          <a:p>
            <a:pPr algn="ct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Dépenses de R&amp;D pharmaceutique (Taux de croissance annuel)</a:t>
            </a:r>
          </a:p>
        </p:txBody>
      </p:sp>
    </p:spTree>
    <p:extLst>
      <p:ext uri="{BB962C8B-B14F-4D97-AF65-F5344CB8AC3E}">
        <p14:creationId xmlns:p14="http://schemas.microsoft.com/office/powerpoint/2010/main" val="935271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Calibri" panose="020F0502020204030204" pitchFamily="34" charset="0"/>
                <a:ea typeface="Calibri" panose="020F0502020204030204" pitchFamily="34" charset="0"/>
                <a:cs typeface="Times New Roman" panose="02020603050405020304" pitchFamily="18" charset="0"/>
              </a:rPr>
              <a:t>Répartition de la R&amp;D par fonction (en %)</a:t>
            </a:r>
            <a:endParaRPr lang="fr-FR" dirty="0"/>
          </a:p>
        </p:txBody>
      </p:sp>
      <p:sp>
        <p:nvSpPr>
          <p:cNvPr id="3" name="Espace réservé du contenu 2"/>
          <p:cNvSpPr>
            <a:spLocks noGrp="1"/>
          </p:cNvSpPr>
          <p:nvPr>
            <p:ph idx="1"/>
          </p:nvPr>
        </p:nvSpPr>
        <p:spPr/>
        <p:txBody>
          <a:bodyPr/>
          <a:lstStyle/>
          <a:p>
            <a:endParaRPr lang="fr-FR"/>
          </a:p>
        </p:txBody>
      </p:sp>
      <p:pic>
        <p:nvPicPr>
          <p:cNvPr id="4" name="Espace réservé du contenu 3"/>
          <p:cNvPicPr>
            <a:picLocks/>
          </p:cNvPicPr>
          <p:nvPr/>
        </p:nvPicPr>
        <p:blipFill>
          <a:blip r:embed="rId2"/>
          <a:stretch>
            <a:fillRect/>
          </a:stretch>
        </p:blipFill>
        <p:spPr>
          <a:xfrm>
            <a:off x="2433099" y="2250219"/>
            <a:ext cx="7251589" cy="3608581"/>
          </a:xfrm>
          <a:prstGeom prst="rect">
            <a:avLst/>
          </a:prstGeom>
        </p:spPr>
      </p:pic>
    </p:spTree>
    <p:extLst>
      <p:ext uri="{BB962C8B-B14F-4D97-AF65-F5344CB8AC3E}">
        <p14:creationId xmlns:p14="http://schemas.microsoft.com/office/powerpoint/2010/main" val="104936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Trois remarques </a:t>
            </a:r>
          </a:p>
        </p:txBody>
      </p:sp>
      <p:sp>
        <p:nvSpPr>
          <p:cNvPr id="3" name="Espace réservé du contenu 2"/>
          <p:cNvSpPr>
            <a:spLocks noGrp="1"/>
          </p:cNvSpPr>
          <p:nvPr>
            <p:ph idx="1"/>
          </p:nvPr>
        </p:nvSpPr>
        <p:spPr>
          <a:xfrm>
            <a:off x="363794" y="2180496"/>
            <a:ext cx="11247013" cy="4210472"/>
          </a:xfrm>
        </p:spPr>
        <p:txBody>
          <a:bodyPr/>
          <a:lstStyle/>
          <a:p>
            <a:pPr lvl="0"/>
            <a:r>
              <a:rPr lang="fr-FR" sz="2000" dirty="0"/>
              <a:t>1. Les laboratoires dépensent depuis tout temps plus en Marketing et Promotion qu’en R&amp;D.</a:t>
            </a:r>
          </a:p>
          <a:p>
            <a:pPr lvl="1"/>
            <a:r>
              <a:rPr lang="fr-FR" sz="2000" dirty="0"/>
              <a:t>En 2004, les firmes pharmaceutiques étatsuniennes ont dépensé 27,7 milliards de dollars pour la promotion de leurs médicaments. </a:t>
            </a:r>
          </a:p>
          <a:p>
            <a:pPr lvl="1"/>
            <a:r>
              <a:rPr lang="fr-FR" sz="2000" dirty="0"/>
              <a:t>D’après la Commission européenne, sur la période 2000-2007, 23 % du chiffre d’affaires des firmes au niveau mondial ont été consacrés à la promotion, versus 17 % à la recherche et au développement. </a:t>
            </a:r>
          </a:p>
          <a:p>
            <a:pPr lvl="1"/>
            <a:r>
              <a:rPr lang="fr-FR" sz="2000" dirty="0"/>
              <a:t>En France, les dépenses de promotion ont augmenté de 48 % en euros courants entre 1999 et 2005.</a:t>
            </a:r>
          </a:p>
          <a:p>
            <a:pPr lvl="0"/>
            <a:r>
              <a:rPr lang="fr-FR" sz="2000" dirty="0"/>
              <a:t>2. Externalisation croissante de la recherche</a:t>
            </a:r>
          </a:p>
          <a:p>
            <a:pPr lvl="0"/>
            <a:r>
              <a:rPr lang="fr-FR" sz="2000" dirty="0"/>
              <a:t>3. Le cours en bourse des laboratoires pharmaceutiques atteint des records, de même que les dividendes et les rémunérations patronales. </a:t>
            </a:r>
          </a:p>
          <a:p>
            <a:endParaRPr lang="fr-FR" dirty="0"/>
          </a:p>
          <a:p>
            <a:endParaRPr lang="fr-FR" dirty="0"/>
          </a:p>
        </p:txBody>
      </p:sp>
    </p:spTree>
    <p:extLst>
      <p:ext uri="{BB962C8B-B14F-4D97-AF65-F5344CB8AC3E}">
        <p14:creationId xmlns:p14="http://schemas.microsoft.com/office/powerpoint/2010/main" val="2428046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Rentabilité financière des laboratoires pharma</a:t>
            </a:r>
          </a:p>
        </p:txBody>
      </p:sp>
      <p:sp>
        <p:nvSpPr>
          <p:cNvPr id="3" name="Espace réservé du contenu 2"/>
          <p:cNvSpPr>
            <a:spLocks noGrp="1"/>
          </p:cNvSpPr>
          <p:nvPr>
            <p:ph idx="1"/>
          </p:nvPr>
        </p:nvSpPr>
        <p:spPr>
          <a:xfrm>
            <a:off x="452284" y="2180496"/>
            <a:ext cx="11158523" cy="4436614"/>
          </a:xfrm>
        </p:spPr>
        <p:txBody>
          <a:bodyPr/>
          <a:lstStyle/>
          <a:p>
            <a:r>
              <a:rPr lang="fr-FR" dirty="0"/>
              <a:t>Entre 1999 et 2017, le chiffre d’affaires des onze plus gros laboratoires a été multiplié par deux, pour atteindre la somme record de 395 milliards d’euros en 2017. </a:t>
            </a:r>
          </a:p>
          <a:p>
            <a:r>
              <a:rPr lang="fr-FR" dirty="0"/>
              <a:t>Parallèlement, la valeur de leurs actifs a été multipliée par 3,3 pour atteindre 873 milliards d’euros. </a:t>
            </a:r>
          </a:p>
          <a:p>
            <a:r>
              <a:rPr lang="fr-FR" dirty="0"/>
              <a:t>Les dividendes et rachats d’actions – autrement dit la part des profits directement redistribués aux actionnaires – ont été multipliés par 3,6 pour atteindre 71,5 milliards d’euros en 2017 – alors que les bénéfices nets n’ont augmenté « que » de 44 % sur la même période.</a:t>
            </a:r>
          </a:p>
          <a:p>
            <a:r>
              <a:rPr lang="fr-FR" dirty="0"/>
              <a:t>Pour les sept laboratoires que l’on peut suivre depuis 1990, les hausses sont encore plus spectaculaires. Leur chiffre d’affaires cumulé a été multiplié par plus de six, leurs bénéfices par cinq, leur actif par plus de douze de même que leurs dividendes et rachats.</a:t>
            </a:r>
          </a:p>
          <a:p>
            <a:r>
              <a:rPr lang="fr-FR" dirty="0"/>
              <a:t>En 2017, les labos ont redistribué près de 142 % de leurs profits aux actionnaires.</a:t>
            </a:r>
          </a:p>
          <a:p>
            <a:endParaRPr lang="fr-FR" dirty="0"/>
          </a:p>
        </p:txBody>
      </p:sp>
    </p:spTree>
    <p:extLst>
      <p:ext uri="{BB962C8B-B14F-4D97-AF65-F5344CB8AC3E}">
        <p14:creationId xmlns:p14="http://schemas.microsoft.com/office/powerpoint/2010/main" val="656677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Evolution des bénéfices et de la distribution de dividendes des onze plus gros laboratoires entre 1999 et 2017</a:t>
            </a:r>
          </a:p>
        </p:txBody>
      </p:sp>
      <p:pic>
        <p:nvPicPr>
          <p:cNvPr id="4" name="Espace réservé du contenu 3"/>
          <p:cNvPicPr>
            <a:picLocks noGrp="1"/>
          </p:cNvPicPr>
          <p:nvPr>
            <p:ph idx="1"/>
          </p:nvPr>
        </p:nvPicPr>
        <p:blipFill>
          <a:blip r:embed="rId2"/>
          <a:stretch>
            <a:fillRect/>
          </a:stretch>
        </p:blipFill>
        <p:spPr>
          <a:xfrm>
            <a:off x="2576223" y="2181225"/>
            <a:ext cx="5637474" cy="4418358"/>
          </a:xfrm>
          <a:prstGeom prst="rect">
            <a:avLst/>
          </a:prstGeom>
        </p:spPr>
      </p:pic>
    </p:spTree>
    <p:extLst>
      <p:ext uri="{BB962C8B-B14F-4D97-AF65-F5344CB8AC3E}">
        <p14:creationId xmlns:p14="http://schemas.microsoft.com/office/powerpoint/2010/main" val="2178254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1.2 Le Financement public à l’innovation pharmaceutique</a:t>
            </a:r>
          </a:p>
        </p:txBody>
      </p:sp>
      <p:sp>
        <p:nvSpPr>
          <p:cNvPr id="3" name="Espace réservé du contenu 2"/>
          <p:cNvSpPr>
            <a:spLocks noGrp="1"/>
          </p:cNvSpPr>
          <p:nvPr>
            <p:ph idx="1"/>
          </p:nvPr>
        </p:nvSpPr>
        <p:spPr>
          <a:xfrm>
            <a:off x="285135" y="2035278"/>
            <a:ext cx="11099530" cy="4619935"/>
          </a:xfrm>
        </p:spPr>
        <p:txBody>
          <a:bodyPr/>
          <a:lstStyle/>
          <a:p>
            <a:pPr algn="just"/>
            <a:r>
              <a:rPr lang="fr-FR" sz="2000" dirty="0"/>
              <a:t>Les crédits publics consacrés en France à la santé sont deux fois inférieurs à ceux de l’Allemagne et ils ont diminué de 28 % entre 2011 et 2018, quand ils augmentaient respectivement de 11 % outre-Rhin et de 16 % au Royaume-Uni.</a:t>
            </a:r>
          </a:p>
          <a:p>
            <a:pPr algn="just"/>
            <a:r>
              <a:rPr lang="fr-FR" sz="2000" dirty="0"/>
              <a:t>Les pouvoirs publics sont d’importants financeurs de la recherche scientifique dans le secteur de la santé, et notamment de la recherche fondamentale.</a:t>
            </a:r>
          </a:p>
          <a:p>
            <a:pPr algn="just"/>
            <a:r>
              <a:rPr lang="fr-FR" sz="2000" dirty="0"/>
              <a:t>Les laboratoires publics jouent souvent un rôle crucial en amont du processus de développement des médicaments, sans en retirer eux-mêmes les bénéfices ultérieurs. Ce sont les firmes privées qui prennent le relais pour les phases de développement, de test et de commercialisation. Ou encore les chercheurs concernés sont encouragés par les autorités publiques elles-mêmes à « valoriser » leurs travaux en créant une start-up, destinée à être ultérieurement rachetée par un grand laboratoire pharmaceutique.</a:t>
            </a:r>
          </a:p>
          <a:p>
            <a:pPr marL="0" indent="0" algn="just">
              <a:buNone/>
            </a:pPr>
            <a:endParaRPr lang="fr-FR" sz="2000" dirty="0"/>
          </a:p>
          <a:p>
            <a:endParaRPr lang="fr-FR" dirty="0"/>
          </a:p>
        </p:txBody>
      </p:sp>
    </p:spTree>
    <p:extLst>
      <p:ext uri="{BB962C8B-B14F-4D97-AF65-F5344CB8AC3E}">
        <p14:creationId xmlns:p14="http://schemas.microsoft.com/office/powerpoint/2010/main" val="89866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crédits publics sont directs …</a:t>
            </a:r>
          </a:p>
        </p:txBody>
      </p:sp>
      <p:sp>
        <p:nvSpPr>
          <p:cNvPr id="3" name="Espace réservé du contenu 2"/>
          <p:cNvSpPr>
            <a:spLocks noGrp="1"/>
          </p:cNvSpPr>
          <p:nvPr>
            <p:ph idx="1"/>
          </p:nvPr>
        </p:nvSpPr>
        <p:spPr/>
        <p:txBody>
          <a:bodyPr>
            <a:normAutofit lnSpcReduction="10000"/>
          </a:bodyPr>
          <a:lstStyle/>
          <a:p>
            <a:pPr algn="just"/>
            <a:r>
              <a:rPr lang="fr-FR" sz="2000" dirty="0"/>
              <a:t>Le soutien public </a:t>
            </a:r>
            <a:r>
              <a:rPr lang="fr-FR" sz="2000" b="1" dirty="0"/>
              <a:t>direct</a:t>
            </a:r>
            <a:r>
              <a:rPr lang="fr-FR" sz="2000" dirty="0"/>
              <a:t> intervient dans le cadre, d’appels à projets, de contrats soutenant des programmes porteurs d’enjeux majeurs ou par l’attribution de subventions. Les travaux ainsi financés peuvent correspondre à des achats de R&amp;D réalisés par les services du ministère des Armées (1,5 Md €), de la Direction des programmes aéronautiques et de la coopération (DPAC) ou à des travaux, menés par les entreprises, et soutenus par des organismes publics de financement tels </a:t>
            </a:r>
            <a:r>
              <a:rPr lang="fr-FR" sz="2000" dirty="0" err="1"/>
              <a:t>Bpifrance</a:t>
            </a:r>
            <a:r>
              <a:rPr lang="fr-FR" sz="2000" dirty="0"/>
              <a:t> (0,383 Md€) ou l’Agence nationale de la recherche (ANR, 0,117 Md€). </a:t>
            </a:r>
          </a:p>
          <a:p>
            <a:pPr algn="just"/>
            <a:r>
              <a:rPr lang="fr-FR" sz="2000" dirty="0"/>
              <a:t>En 2016, 15 392 entreprises implantées en France en ont bénéficié pour un montant de créances de 6,1 Md€.</a:t>
            </a:r>
          </a:p>
          <a:p>
            <a:pPr algn="just"/>
            <a:r>
              <a:rPr lang="fr-FR" sz="2000" dirty="0"/>
              <a:t>Aux programmes nationaux s’ajoutent des programmes européens mis en place par la Commission européenne afin de promouvoir la recherche et les développements technologiques dans des secteurs stratégiques, dont celui de la santé. </a:t>
            </a:r>
          </a:p>
        </p:txBody>
      </p:sp>
    </p:spTree>
    <p:extLst>
      <p:ext uri="{BB962C8B-B14F-4D97-AF65-F5344CB8AC3E}">
        <p14:creationId xmlns:p14="http://schemas.microsoft.com/office/powerpoint/2010/main" val="461896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Et indirects</a:t>
            </a:r>
          </a:p>
        </p:txBody>
      </p:sp>
      <p:sp>
        <p:nvSpPr>
          <p:cNvPr id="3" name="Espace réservé du contenu 2"/>
          <p:cNvSpPr>
            <a:spLocks noGrp="1"/>
          </p:cNvSpPr>
          <p:nvPr>
            <p:ph idx="1"/>
          </p:nvPr>
        </p:nvSpPr>
        <p:spPr>
          <a:xfrm>
            <a:off x="147485" y="1995949"/>
            <a:ext cx="11355168" cy="4680154"/>
          </a:xfrm>
        </p:spPr>
        <p:txBody>
          <a:bodyPr>
            <a:normAutofit/>
          </a:bodyPr>
          <a:lstStyle/>
          <a:p>
            <a:pPr algn="just"/>
            <a:r>
              <a:rPr lang="fr-FR" sz="2000" dirty="0"/>
              <a:t>Le soutien public </a:t>
            </a:r>
            <a:r>
              <a:rPr lang="fr-FR" sz="2000" b="1" dirty="0"/>
              <a:t>indirect</a:t>
            </a:r>
            <a:r>
              <a:rPr lang="fr-FR" sz="2000" dirty="0"/>
              <a:t> est mis en œuvre au travers de différents dispositifs fiscaux et d’avances remboursables (en cas de succès commercial). </a:t>
            </a:r>
          </a:p>
          <a:p>
            <a:pPr algn="just"/>
            <a:r>
              <a:rPr lang="fr-FR" sz="2000" dirty="0"/>
              <a:t>Le crédit d’impôt recherche (CIR) est le dispositif de soutien indirect le plus important. </a:t>
            </a:r>
          </a:p>
          <a:p>
            <a:pPr lvl="1" algn="just"/>
            <a:r>
              <a:rPr lang="fr-FR" sz="2000" dirty="0"/>
              <a:t>Le CIR est un crédit d’impôt de :</a:t>
            </a:r>
          </a:p>
          <a:p>
            <a:pPr lvl="2" algn="just"/>
            <a:r>
              <a:rPr lang="fr-FR" sz="2000" dirty="0"/>
              <a:t>30 % sur les dépenses de R&amp;D </a:t>
            </a:r>
            <a:r>
              <a:rPr lang="fr-FR" sz="2000" b="1" dirty="0"/>
              <a:t>fiscalement définies </a:t>
            </a:r>
            <a:r>
              <a:rPr lang="fr-FR" sz="2000" dirty="0"/>
              <a:t>jusqu’à 100 M€ ;</a:t>
            </a:r>
          </a:p>
          <a:p>
            <a:pPr lvl="2" algn="just"/>
            <a:r>
              <a:rPr lang="fr-FR" sz="2000" dirty="0"/>
              <a:t>5% sur les dépenses de R&amp;D </a:t>
            </a:r>
            <a:r>
              <a:rPr lang="fr-FR" sz="2000" b="1" dirty="0"/>
              <a:t>fiscalement définies</a:t>
            </a:r>
            <a:r>
              <a:rPr lang="fr-FR" sz="2000" dirty="0"/>
              <a:t> allant au-delà de ces 100 M€.</a:t>
            </a:r>
          </a:p>
          <a:p>
            <a:pPr lvl="1" algn="just"/>
            <a:r>
              <a:rPr lang="fr-FR" sz="2000" dirty="0"/>
              <a:t>Peuvent ainsi bénéficier du CIR les entreprises soumises à l'impôt sur les sociétés (IS) ou à l'impôt sur le revenu (IR) et qui exercent une activité industrielle, commerciale ou agricole. Le CIR s'applique quel que soit le mode d'exploitation de ces entreprises (entreprise sous forme individuelle, société artisanale, société à responsabilité limitée, société anonyme, etc.). Les associations régies par la loi de 1901 peuvent, sous certaines conditions, également bénéficier du CIR.</a:t>
            </a:r>
          </a:p>
          <a:p>
            <a:pPr algn="just"/>
            <a:r>
              <a:rPr lang="fr-FR" sz="2000" dirty="0"/>
              <a:t>Ces financements sont accordés sans contrepartie.</a:t>
            </a:r>
          </a:p>
          <a:p>
            <a:endParaRPr lang="fr-FR" dirty="0"/>
          </a:p>
        </p:txBody>
      </p:sp>
    </p:spTree>
    <p:extLst>
      <p:ext uri="{BB962C8B-B14F-4D97-AF65-F5344CB8AC3E}">
        <p14:creationId xmlns:p14="http://schemas.microsoft.com/office/powerpoint/2010/main" val="3695835102"/>
      </p:ext>
    </p:extLst>
  </p:cSld>
  <p:clrMapOvr>
    <a:masterClrMapping/>
  </p:clrMapOvr>
</p:sld>
</file>

<file path=ppt/theme/theme1.xml><?xml version="1.0" encoding="utf-8"?>
<a:theme xmlns:a="http://schemas.openxmlformats.org/drawingml/2006/main" name="Dividend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TM03457464[[fn=Dividende]]</Template>
  <TotalTime>3080</TotalTime>
  <Words>841</Words>
  <Application>Microsoft Office PowerPoint</Application>
  <PresentationFormat>Grand écran</PresentationFormat>
  <Paragraphs>56</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Calibri</vt:lpstr>
      <vt:lpstr>Gill Sans MT</vt:lpstr>
      <vt:lpstr>Times New Roman</vt:lpstr>
      <vt:lpstr>Wingdings 2</vt:lpstr>
      <vt:lpstr>Dividende</vt:lpstr>
      <vt:lpstr>Un pole public du médicament ?</vt:lpstr>
      <vt:lpstr>I : Financement de l’innovation thérapeutique</vt:lpstr>
      <vt:lpstr>Répartition de la R&amp;D par fonction (en %)</vt:lpstr>
      <vt:lpstr>Trois remarques </vt:lpstr>
      <vt:lpstr>Rentabilité financière des laboratoires pharma</vt:lpstr>
      <vt:lpstr>Evolution des bénéfices et de la distribution de dividendes des onze plus gros laboratoires entre 1999 et 2017</vt:lpstr>
      <vt:lpstr>1.2 Le Financement public à l’innovation pharmaceutique</vt:lpstr>
      <vt:lpstr>Les crédits publics sont directs …</vt:lpstr>
      <vt:lpstr>… Et indirects</vt:lpstr>
      <vt:lpstr>2. Accès équitable à l’innovation thérapeutique </vt:lpstr>
      <vt:lpstr>Présentation PowerPoint</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Coutinet</dc:creator>
  <cp:lastModifiedBy>Océane</cp:lastModifiedBy>
  <cp:revision>34</cp:revision>
  <dcterms:created xsi:type="dcterms:W3CDTF">2021-02-01T07:54:25Z</dcterms:created>
  <dcterms:modified xsi:type="dcterms:W3CDTF">2021-03-08T12:54:28Z</dcterms:modified>
</cp:coreProperties>
</file>